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507" r:id="rId2"/>
    <p:sldId id="516" r:id="rId3"/>
    <p:sldId id="517" r:id="rId4"/>
    <p:sldId id="518" r:id="rId5"/>
    <p:sldId id="519" r:id="rId6"/>
    <p:sldId id="520" r:id="rId7"/>
    <p:sldId id="521" r:id="rId8"/>
    <p:sldId id="522" r:id="rId9"/>
    <p:sldId id="523" r:id="rId10"/>
    <p:sldId id="525" r:id="rId11"/>
    <p:sldId id="526" r:id="rId12"/>
    <p:sldId id="527" r:id="rId13"/>
    <p:sldId id="528" r:id="rId14"/>
    <p:sldId id="560" r:id="rId15"/>
    <p:sldId id="529" r:id="rId16"/>
    <p:sldId id="530" r:id="rId17"/>
    <p:sldId id="531" r:id="rId18"/>
    <p:sldId id="532" r:id="rId19"/>
    <p:sldId id="533" r:id="rId20"/>
    <p:sldId id="534" r:id="rId21"/>
    <p:sldId id="535" r:id="rId22"/>
    <p:sldId id="536" r:id="rId23"/>
    <p:sldId id="537" r:id="rId24"/>
    <p:sldId id="538" r:id="rId25"/>
    <p:sldId id="539" r:id="rId26"/>
    <p:sldId id="540" r:id="rId27"/>
    <p:sldId id="541" r:id="rId28"/>
    <p:sldId id="542" r:id="rId29"/>
    <p:sldId id="543" r:id="rId30"/>
    <p:sldId id="544" r:id="rId31"/>
    <p:sldId id="545" r:id="rId32"/>
    <p:sldId id="546" r:id="rId33"/>
    <p:sldId id="547" r:id="rId34"/>
    <p:sldId id="548" r:id="rId3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404F"/>
    <a:srgbClr val="A658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22" autoAdjust="0"/>
    <p:restoredTop sz="20339" autoAdjust="0"/>
  </p:normalViewPr>
  <p:slideViewPr>
    <p:cSldViewPr snapToGrid="0" snapToObjects="1">
      <p:cViewPr varScale="1">
        <p:scale>
          <a:sx n="126" d="100"/>
          <a:sy n="126" d="100"/>
        </p:scale>
        <p:origin x="708" y="90"/>
      </p:cViewPr>
      <p:guideLst>
        <p:guide orient="horz" pos="180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32B45C-A881-724A-9731-89CD4544E45D}" type="datetimeFigureOut">
              <a:rPr lang="en-US" smtClean="0"/>
              <a:pPr/>
              <a:t>8/28/2022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A8CFD-7D0E-984D-8B4C-26FF9E5765E5}" type="slidenum">
              <a:rPr lang="en-US" smtClean="0"/>
              <a:pPr/>
              <a:t>‹#›</a:t>
            </a:fld>
            <a:endParaRPr lang="en-US"/>
          </a:p>
        </p:txBody>
      </p:sp>
    </p:spTree>
    <p:extLst>
      <p:ext uri="{BB962C8B-B14F-4D97-AF65-F5344CB8AC3E}">
        <p14:creationId xmlns:p14="http://schemas.microsoft.com/office/powerpoint/2010/main" val="41257666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xfrm>
            <a:off x="685800" y="685800"/>
            <a:ext cx="5486400" cy="3429000"/>
          </a:xfrm>
          <a:ln/>
        </p:spPr>
      </p:sp>
      <p:sp>
        <p:nvSpPr>
          <p:cNvPr id="178179"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178180" name="Slide Number Placeholder 3"/>
          <p:cNvSpPr>
            <a:spLocks noGrp="1"/>
          </p:cNvSpPr>
          <p:nvPr>
            <p:ph type="sldNum" sz="quarter" idx="5"/>
          </p:nvPr>
        </p:nvSpPr>
        <p:spPr>
          <a:noFill/>
        </p:spPr>
        <p:txBody>
          <a:bodyPr/>
          <a:lstStyle/>
          <a:p>
            <a:fld id="{7A908E00-6592-2642-B910-4C1491EDF6D1}"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A8CFD-7D0E-984D-8B4C-26FF9E5765E5}" type="slidenum">
              <a:rPr lang="en-US" smtClean="0"/>
              <a:pPr/>
              <a:t>12</a:t>
            </a:fld>
            <a:endParaRPr lang="en-US"/>
          </a:p>
        </p:txBody>
      </p:sp>
    </p:spTree>
    <p:extLst>
      <p:ext uri="{BB962C8B-B14F-4D97-AF65-F5344CB8AC3E}">
        <p14:creationId xmlns:p14="http://schemas.microsoft.com/office/powerpoint/2010/main" val="1547562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 are surrounded by systems that are hopelessly complex, from the society, a collection of six billion individuals, to communications systems, that these days link billions of devices, from computers to cell phones. Our very existence is rooted in the ability of thousands of genes to work together in a seamless fashion; our thoughts, reasoning, and comprehension of the world is hidden in the connections between billions of neurons in our brain. These systems, random looking at first, upon close inspection display endless signatures of order and self-organization whose quantification, understanding, prediction and eventually control is the major intellectual challenge for the science of the 21st century</a:t>
            </a:r>
            <a:r>
              <a:rPr lang="en-US" dirty="0"/>
              <a:t> </a:t>
            </a:r>
          </a:p>
        </p:txBody>
      </p:sp>
      <p:sp>
        <p:nvSpPr>
          <p:cNvPr id="4" name="Slide Number Placeholder 3"/>
          <p:cNvSpPr>
            <a:spLocks noGrp="1"/>
          </p:cNvSpPr>
          <p:nvPr>
            <p:ph type="sldNum" sz="quarter" idx="10"/>
          </p:nvPr>
        </p:nvSpPr>
        <p:spPr/>
        <p:txBody>
          <a:bodyPr/>
          <a:lstStyle/>
          <a:p>
            <a:fld id="{B052619D-DD23-404E-8C9A-479CEC797285}" type="slidenum">
              <a:rPr lang="en-US" smtClean="0"/>
              <a:pPr/>
              <a:t>14</a:t>
            </a:fld>
            <a:endParaRPr lang="en-US"/>
          </a:p>
        </p:txBody>
      </p:sp>
    </p:spTree>
    <p:extLst>
      <p:ext uri="{BB962C8B-B14F-4D97-AF65-F5344CB8AC3E}">
        <p14:creationId xmlns:p14="http://schemas.microsoft.com/office/powerpoint/2010/main" val="1134240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latin typeface="+mn-lt"/>
                <a:ea typeface="+mn-ea"/>
                <a:cs typeface="+mn-cs"/>
              </a:rPr>
              <a:t>The emergence of network maps: </a:t>
            </a:r>
            <a:r>
              <a:rPr lang="en-US" sz="1200" kern="1200" dirty="0">
                <a:solidFill>
                  <a:schemeClr val="tx1"/>
                </a:solidFill>
                <a:latin typeface="+mn-lt"/>
                <a:ea typeface="+mn-ea"/>
                <a:cs typeface="+mn-cs"/>
              </a:rPr>
              <a:t>To describe the behavior of a system consisting of hundreds to billions of interacting components, we first need a map of the system’s wiring diagram. In a social system, this would require knowing the list of your friends, your friends’ friends, and so on. In the WWW, this map tells us which </a:t>
            </a:r>
            <a:r>
              <a:rPr lang="en-US" sz="1200" kern="1200" dirty="0" err="1">
                <a:solidFill>
                  <a:schemeClr val="tx1"/>
                </a:solidFill>
                <a:latin typeface="+mn-lt"/>
                <a:ea typeface="+mn-ea"/>
                <a:cs typeface="+mn-cs"/>
              </a:rPr>
              <a:t>webpages</a:t>
            </a:r>
            <a:r>
              <a:rPr lang="en-US" sz="1200" kern="1200" dirty="0">
                <a:solidFill>
                  <a:schemeClr val="tx1"/>
                </a:solidFill>
                <a:latin typeface="+mn-lt"/>
                <a:ea typeface="+mn-ea"/>
                <a:cs typeface="+mn-cs"/>
              </a:rPr>
              <a:t> link to each other. In the cell, this corresponds to a detailed list of binding interactions and reactions that the genes, proteins, and metabolites participate in. In the past, we either lacked the tools to map these networks out, or it was difficult to keep track of the huge amount of data behind these maps. The emergence of the Internet, offering effective and fast data sharing methods, together with cheap digital storage, fundamentally changed this, allows us to collect, assemble, share, and analyze data pertaining to real networks.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While many of the canonical maps studied today in net- work science were not collected with the purpose of studying networks (Box 2):</a:t>
            </a:r>
          </a:p>
          <a:p>
            <a:r>
              <a:rPr lang="en-US" sz="1200" i="1" kern="1200" dirty="0">
                <a:solidFill>
                  <a:schemeClr val="tx1"/>
                </a:solidFill>
                <a:latin typeface="+mn-lt"/>
                <a:ea typeface="+mn-ea"/>
                <a:cs typeface="+mn-cs"/>
              </a:rPr>
              <a:t>The list of chemical reactions that take place in a cell were discovered over a 150 year period by biochemists and biologists. In the 1990s they were collected in central databases, offering the first chance to assemble the networks behind a cell. </a:t>
            </a:r>
          </a:p>
          <a:p>
            <a:endParaRPr lang="en-US" dirty="0"/>
          </a:p>
          <a:p>
            <a:r>
              <a:rPr lang="en-US" sz="1200" i="1" kern="1200" dirty="0">
                <a:solidFill>
                  <a:schemeClr val="tx1"/>
                </a:solidFill>
                <a:latin typeface="+mn-lt"/>
                <a:ea typeface="+mn-ea"/>
                <a:cs typeface="+mn-cs"/>
              </a:rPr>
              <a:t>The list of actors that play in each movie were traditionally scattered in books and encyclopedias. With the advent of the Internet, these disparate data were assembled into a central database by </a:t>
            </a:r>
            <a:r>
              <a:rPr lang="en-US" sz="1200" i="1" kern="1200" dirty="0" err="1">
                <a:solidFill>
                  <a:schemeClr val="tx1"/>
                </a:solidFill>
                <a:latin typeface="+mn-lt"/>
                <a:ea typeface="+mn-ea"/>
                <a:cs typeface="+mn-cs"/>
              </a:rPr>
              <a:t>imdb.com</a:t>
            </a:r>
            <a:r>
              <a:rPr lang="en-US" sz="1200" i="1" kern="1200" dirty="0">
                <a:solidFill>
                  <a:schemeClr val="tx1"/>
                </a:solidFill>
                <a:latin typeface="+mn-lt"/>
                <a:ea typeface="+mn-ea"/>
                <a:cs typeface="+mn-cs"/>
              </a:rPr>
              <a:t>, mainly to feed the curiosity of movie aficionados. The database offered the first chance for network scientists to explore the structure of the affiliation network behind Hollywood. </a:t>
            </a:r>
          </a:p>
          <a:p>
            <a:endParaRPr lang="en-US" dirty="0"/>
          </a:p>
          <a:p>
            <a:r>
              <a:rPr lang="en-US" sz="1200" i="1" kern="1200" dirty="0">
                <a:solidFill>
                  <a:schemeClr val="tx1"/>
                </a:solidFill>
                <a:latin typeface="+mn-lt"/>
                <a:ea typeface="+mn-ea"/>
                <a:cs typeface="+mn-cs"/>
              </a:rPr>
              <a:t>The detailed list of authors of millions of research papers were traditionally scattered in the table of content of thou- sands of journals, but recently the Web of Science, Google Scholar, and other sites assembled them into comprehensive databases, easing the search for scientific information.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also witnessed an explosion of map making at the end of the 1990s. These offered detailed maps of the networks behind numerous complex system, from cell to the economy. Examples include the CAIDA or DIMES project aimed at obtaining an accurate map of the Internet [8]; the hundreds of millions of dollars spent by biologists to systematically map out protein-protein inter- actions in human cells [6], or the </a:t>
            </a:r>
            <a:r>
              <a:rPr lang="en-US" sz="1200" kern="1200" dirty="0" err="1">
                <a:solidFill>
                  <a:schemeClr val="tx1"/>
                </a:solidFill>
                <a:latin typeface="+mn-lt"/>
                <a:ea typeface="+mn-ea"/>
                <a:cs typeface="+mn-cs"/>
              </a:rPr>
              <a:t>Connectome</a:t>
            </a:r>
            <a:r>
              <a:rPr lang="en-US" sz="1200" kern="1200" dirty="0">
                <a:solidFill>
                  <a:schemeClr val="tx1"/>
                </a:solidFill>
                <a:latin typeface="+mn-lt"/>
                <a:ea typeface="+mn-ea"/>
                <a:cs typeface="+mn-cs"/>
              </a:rPr>
              <a:t> project of the US National Institute of Health that aims to trace the neural connection in mammalian brains [7].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19</a:t>
            </a:fld>
            <a:endParaRPr lang="en-US"/>
          </a:p>
        </p:txBody>
      </p:sp>
    </p:spTree>
    <p:extLst>
      <p:ext uri="{BB962C8B-B14F-4D97-AF65-F5344CB8AC3E}">
        <p14:creationId xmlns:p14="http://schemas.microsoft.com/office/powerpoint/2010/main" val="2048044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The universality of network characteristics: </a:t>
            </a:r>
            <a:r>
              <a:rPr lang="en-US" sz="1200" kern="1200" dirty="0">
                <a:solidFill>
                  <a:schemeClr val="tx1"/>
                </a:solidFill>
                <a:latin typeface="+mn-lt"/>
                <a:ea typeface="+mn-ea"/>
                <a:cs typeface="+mn-cs"/>
              </a:rPr>
              <a:t>It is easy to list the differences between the various networks we encounter in nature or society: the nodes of the metabolic network are tiny molecules and the links are chemical reactions governed by quantum mechanics; the nodes of the WWW are web documents and the links are URLs maintained by computer algorithms; the nodes of the social network are individuals, the links representing family, professionals, friendship, and acquaintance 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processes that shape these networks also differ greatly: metabolic networks are shaped by billions of years of evolution; WWW is collectively built by the actions of mil- lions of individuals; social networks are shaped by social norms whose roots go back thousands of years.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Given this diversity in size, nature, scope, history, and evolution, one would not be surprised if the networks behind these systems would differ greatly. Yet, a key discovery of network science is that the architecture and the evolution of net- works emerging in various domains of science, nature, and technology are rather similar to each other, allowing us to use a common set of mathematical tools to explore these systems.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universality is one of the guiding principle of this book: we will not only seek to uncover specific network properties, but we will aim to understand its origins, en- coding the laws that shape network evolution, as well as its consequences in understanding network behavior.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20</a:t>
            </a:fld>
            <a:endParaRPr lang="en-US"/>
          </a:p>
        </p:txBody>
      </p:sp>
    </p:spTree>
    <p:extLst>
      <p:ext uri="{BB962C8B-B14F-4D97-AF65-F5344CB8AC3E}">
        <p14:creationId xmlns:p14="http://schemas.microsoft.com/office/powerpoint/2010/main" val="162124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Why didn’t network science emerge two hundred years earlier? The networks it explores are by no means new: metabolic networks date back to the origins of life, with a history of four billion years, and the Internet is over four decades old. Furthermore, many disciplines, from bio- chemistry to sociology, and brain science, have been dealing with their notion of networks. Graph theory, a prolific subfield of mathematics, has focused on networks since 1735. Why do we dare to call network science the science of the 21st century?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22</a:t>
            </a:fld>
            <a:endParaRPr lang="en-US"/>
          </a:p>
        </p:txBody>
      </p:sp>
    </p:spTree>
    <p:extLst>
      <p:ext uri="{BB962C8B-B14F-4D97-AF65-F5344CB8AC3E}">
        <p14:creationId xmlns:p14="http://schemas.microsoft.com/office/powerpoint/2010/main" val="466494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Something special happened at the dawn of the 21st century that transcended individual research fields and catalyzed the emergence of a new discipline (Image 1.5). To understand why this happened only now, and not two hundred years earlier, we need to discuss the forces that have contributed to the emergence of network science.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While the study of networks has a long history from graph theory to sociology, the modern chapter of network science emerged only during the first decade of the 21st century, following the publication of two seminal papers in 1998 [2] and 1999 [3]. The explosive interest in network science is well documented by the citation pattern of two classic network papers, the 1959 paper by Paul </a:t>
            </a:r>
            <a:r>
              <a:rPr lang="en-US" sz="1200" kern="1200" dirty="0" err="1">
                <a:solidFill>
                  <a:schemeClr val="tx1"/>
                </a:solidFill>
                <a:latin typeface="+mn-lt"/>
                <a:ea typeface="+mn-ea"/>
                <a:cs typeface="+mn-cs"/>
              </a:rPr>
              <a:t>Erdos</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Alfréd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Rényi</a:t>
            </a:r>
            <a:r>
              <a:rPr lang="en-US" sz="1200" kern="1200" dirty="0">
                <a:solidFill>
                  <a:schemeClr val="tx1"/>
                </a:solidFill>
                <a:latin typeface="+mn-lt"/>
                <a:ea typeface="+mn-ea"/>
                <a:cs typeface="+mn-cs"/>
              </a:rPr>
              <a:t> that marks the beginning of the study of random networks in graph theory [4] and the 1973 paper by Mark </a:t>
            </a:r>
            <a:r>
              <a:rPr lang="en-US" sz="1200" kern="1200" dirty="0" err="1">
                <a:solidFill>
                  <a:schemeClr val="tx1"/>
                </a:solidFill>
                <a:latin typeface="+mn-lt"/>
                <a:ea typeface="+mn-ea"/>
                <a:cs typeface="+mn-cs"/>
              </a:rPr>
              <a:t>Granovetter</a:t>
            </a:r>
            <a:r>
              <a:rPr lang="en-US" sz="1200" kern="1200" dirty="0">
                <a:solidFill>
                  <a:schemeClr val="tx1"/>
                </a:solidFill>
                <a:latin typeface="+mn-lt"/>
                <a:ea typeface="+mn-ea"/>
                <a:cs typeface="+mn-cs"/>
              </a:rPr>
              <a:t>, the most cited social network paper [5]. Both papers were hardly or only moderately cited before 2000. The explosive growth of citations to these papers in the 21st century documents the emergence of network science, drawing a new, interdisciplinary audience to these classic publications.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24</a:t>
            </a:fld>
            <a:endParaRPr lang="en-US"/>
          </a:p>
        </p:txBody>
      </p:sp>
    </p:spTree>
    <p:extLst>
      <p:ext uri="{BB962C8B-B14F-4D97-AF65-F5344CB8AC3E}">
        <p14:creationId xmlns:p14="http://schemas.microsoft.com/office/powerpoint/2010/main" val="206608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Network science is distinguished, not only by its subject matter, but also by its methodology. In the following we briefly discuss the key characteristics of the approach network science adopted to understand complex systems, helping us better understand the domain we are about to embark on.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25</a:t>
            </a:fld>
            <a:endParaRPr lang="en-US"/>
          </a:p>
        </p:txBody>
      </p:sp>
    </p:spTree>
    <p:extLst>
      <p:ext uri="{BB962C8B-B14F-4D97-AF65-F5344CB8AC3E}">
        <p14:creationId xmlns:p14="http://schemas.microsoft.com/office/powerpoint/2010/main" val="98146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Interdisciplinary nature: </a:t>
            </a:r>
            <a:r>
              <a:rPr lang="en-US" sz="1200" kern="1200" dirty="0">
                <a:solidFill>
                  <a:schemeClr val="tx1"/>
                </a:solidFill>
                <a:latin typeface="+mn-lt"/>
                <a:ea typeface="+mn-ea"/>
                <a:cs typeface="+mn-cs"/>
              </a:rPr>
              <a:t>Network science offers a language through which different disciplines can seamlessly interact with each other. Indeed, cell biologists and computer scientists alike are faced with the task of characterizing the wiring diagram behind their system, extracting information from incomplete and noisy datasets, and the need to understand their systems’ robustness to failures or deliberate attacks.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be sure, each discipline brings along a different set of technical details and challenges, which are important on their own. Yet, the common character of the many issues various fields struggle with have led to a cross-disciplinary fertilization of tools and ideas. For example, the concept of </a:t>
            </a:r>
            <a:r>
              <a:rPr lang="en-US" sz="1200" kern="1200" dirty="0" err="1">
                <a:solidFill>
                  <a:schemeClr val="tx1"/>
                </a:solidFill>
                <a:latin typeface="+mn-lt"/>
                <a:ea typeface="+mn-ea"/>
                <a:cs typeface="+mn-cs"/>
              </a:rPr>
              <a:t>betweenness</a:t>
            </a:r>
            <a:r>
              <a:rPr lang="en-US" sz="1200" kern="1200" dirty="0">
                <a:solidFill>
                  <a:schemeClr val="tx1"/>
                </a:solidFill>
                <a:latin typeface="+mn-lt"/>
                <a:ea typeface="+mn-ea"/>
                <a:cs typeface="+mn-cs"/>
              </a:rPr>
              <a:t> centrality that emerged in the social network literature in the 1970s, today plays a key role in identifying high traffic nodes on the Internet; algorithms developed by computer scientists for graph partitioning have found novel applications in cell biology.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26</a:t>
            </a:fld>
            <a:endParaRPr lang="en-US"/>
          </a:p>
        </p:txBody>
      </p:sp>
    </p:spTree>
    <p:extLst>
      <p:ext uri="{BB962C8B-B14F-4D97-AF65-F5344CB8AC3E}">
        <p14:creationId xmlns:p14="http://schemas.microsoft.com/office/powerpoint/2010/main" val="613151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Empirical, data driven nature: </a:t>
            </a:r>
            <a:r>
              <a:rPr lang="en-US" sz="1200" kern="1200" dirty="0">
                <a:solidFill>
                  <a:schemeClr val="tx1"/>
                </a:solidFill>
                <a:latin typeface="+mn-lt"/>
                <a:ea typeface="+mn-ea"/>
                <a:cs typeface="+mn-cs"/>
              </a:rPr>
              <a:t>The tools of network science have their roots in graph theory, a fertile field of mathematics. What distinguishes network science from graph theory is its empirical nature, i.e. its focus on data and utility. As we will see in the coming chapters, we will never be satisfied with developing the abstract mathematical tools to describe a certain network property. Each tool we develop will be tested on real data and its value will be judged by the insights it offers about a system’s structure or evolution.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27</a:t>
            </a:fld>
            <a:endParaRPr lang="en-US"/>
          </a:p>
        </p:txBody>
      </p:sp>
    </p:spTree>
    <p:extLst>
      <p:ext uri="{BB962C8B-B14F-4D97-AF65-F5344CB8AC3E}">
        <p14:creationId xmlns:p14="http://schemas.microsoft.com/office/powerpoint/2010/main" val="1611226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Quantitative and mathematical nature: </a:t>
            </a:r>
            <a:r>
              <a:rPr lang="en-US" sz="1200" kern="1200" dirty="0">
                <a:solidFill>
                  <a:schemeClr val="tx1"/>
                </a:solidFill>
                <a:latin typeface="+mn-lt"/>
                <a:ea typeface="+mn-ea"/>
                <a:cs typeface="+mn-cs"/>
              </a:rPr>
              <a:t>To contribute to the development of network science, it is essential to master the mathematical tools behind it. The tools of network science borrowed the formalism to deal with graphs from graph theory and the conceptual framework to deal with randomness and seek universal organizing principles from statistical physics. Lately, the field is benefiting from concepts borrowed from engineering, control and information theory, statistics and data mining, helping us ex- tract information from incomplete and noisy datasets.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28</a:t>
            </a:fld>
            <a:endParaRPr lang="en-US"/>
          </a:p>
        </p:txBody>
      </p:sp>
    </p:spTree>
    <p:extLst>
      <p:ext uri="{BB962C8B-B14F-4D97-AF65-F5344CB8AC3E}">
        <p14:creationId xmlns:p14="http://schemas.microsoft.com/office/powerpoint/2010/main" val="11338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are surrounded by systems that are hopelessly complicated, from the society, whose seamless functioning requires cooperation between billions of individuals, to communications infrastructures that integrate billions of cell phones with computers and satellites. Our ability to reason and comprehend the world around us is guaranteed by the coherent activity of billions of neurons in our brain. Our very existence is rooted in seamless interactions between thousands of genes and metabolites with- in our cells. These systems are collectively called complex systems. Given the important role they play in our life, in science and economy, the understanding, mathematical description, prediction, and eventually the control of such complex systems is one of the major intellectual and scientific challenges of the 21</a:t>
            </a:r>
            <a:r>
              <a:rPr lang="en-US" sz="1200" i="1" kern="1200" dirty="0">
                <a:solidFill>
                  <a:schemeClr val="tx1"/>
                </a:solidFill>
                <a:latin typeface="+mn-lt"/>
                <a:ea typeface="+mn-ea"/>
                <a:cs typeface="+mn-cs"/>
              </a:rPr>
              <a:t>st </a:t>
            </a:r>
            <a:r>
              <a:rPr lang="en-US" sz="1200" kern="1200" dirty="0">
                <a:solidFill>
                  <a:schemeClr val="tx1"/>
                </a:solidFill>
                <a:latin typeface="+mn-lt"/>
                <a:ea typeface="+mn-ea"/>
                <a:cs typeface="+mn-cs"/>
              </a:rPr>
              <a:t>century.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emergence of network theory, at the dawn of the 21st century is a vivid demonstration that science can live up to this challenge. Indeed, </a:t>
            </a:r>
            <a:r>
              <a:rPr lang="en-US" sz="1200" i="1" kern="1200" dirty="0">
                <a:solidFill>
                  <a:schemeClr val="tx1"/>
                </a:solidFill>
                <a:latin typeface="+mn-lt"/>
                <a:ea typeface="+mn-ea"/>
                <a:cs typeface="+mn-cs"/>
              </a:rPr>
              <a:t>behind each complex system, there is an intricate network that encodes the interactions between the system’s components</a:t>
            </a:r>
            <a:r>
              <a:rPr lang="en-US" sz="1200" kern="1200" dirty="0">
                <a:solidFill>
                  <a:schemeClr val="tx1"/>
                </a:solidFill>
                <a:latin typeface="+mn-lt"/>
                <a:ea typeface="+mn-ea"/>
                <a:cs typeface="+mn-cs"/>
              </a:rPr>
              <a: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a:t>
            </a:fld>
            <a:endParaRPr lang="en-US"/>
          </a:p>
        </p:txBody>
      </p:sp>
    </p:spTree>
    <p:extLst>
      <p:ext uri="{BB962C8B-B14F-4D97-AF65-F5344CB8AC3E}">
        <p14:creationId xmlns:p14="http://schemas.microsoft.com/office/powerpoint/2010/main" val="554186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Computational nature: </a:t>
            </a:r>
            <a:r>
              <a:rPr lang="en-US" sz="1200" kern="1200" dirty="0">
                <a:solidFill>
                  <a:schemeClr val="tx1"/>
                </a:solidFill>
                <a:latin typeface="+mn-lt"/>
                <a:ea typeface="+mn-ea"/>
                <a:cs typeface="+mn-cs"/>
              </a:rPr>
              <a:t>Finally, given the size of many of the networks we explore, and the exceptional amount of data behind them, network science offers a series of formidable computational challenges. Hence, the field has a strong computational character, actively borrowing from algorithms, database management and data mining. A series of software tools help practitioners with diverse computational skills analyze networks.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29</a:t>
            </a:fld>
            <a:endParaRPr lang="en-US"/>
          </a:p>
        </p:txBody>
      </p:sp>
    </p:spTree>
    <p:extLst>
      <p:ext uri="{BB962C8B-B14F-4D97-AF65-F5344CB8AC3E}">
        <p14:creationId xmlns:p14="http://schemas.microsoft.com/office/powerpoint/2010/main" val="81610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impact of a new research field is measured both by its intellectual achievements as well as by the reach and the potential of its applications. While network science is a young field, its impact is everywhere around us, as we discuss below.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30</a:t>
            </a:fld>
            <a:endParaRPr lang="en-US"/>
          </a:p>
        </p:txBody>
      </p:sp>
    </p:spTree>
    <p:extLst>
      <p:ext uri="{BB962C8B-B14F-4D97-AF65-F5344CB8AC3E}">
        <p14:creationId xmlns:p14="http://schemas.microsoft.com/office/powerpoint/2010/main" val="265353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Economic Impact: From web search</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to social networking.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 of the most successful companies of the 21st century, from </a:t>
            </a:r>
            <a:r>
              <a:rPr lang="en-US" sz="1200" i="1" kern="1200" dirty="0">
                <a:solidFill>
                  <a:schemeClr val="tx1"/>
                </a:solidFill>
                <a:latin typeface="+mn-lt"/>
                <a:ea typeface="+mn-ea"/>
                <a:cs typeface="+mn-cs"/>
              </a:rPr>
              <a:t>Google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Facebook</a:t>
            </a:r>
            <a:r>
              <a:rPr lang="en-US" sz="1200" kern="1200" dirty="0">
                <a:solidFill>
                  <a:schemeClr val="tx1"/>
                </a:solidFill>
                <a:latin typeface="+mn-lt"/>
                <a:ea typeface="+mn-ea"/>
                <a:cs typeface="+mn-cs"/>
              </a:rPr>
              <a:t>, Twitter,</a:t>
            </a:r>
            <a:r>
              <a:rPr lang="en-US" sz="1200" kern="1200" baseline="0" dirty="0">
                <a:solidFill>
                  <a:schemeClr val="tx1"/>
                </a:solidFill>
                <a:latin typeface="+mn-lt"/>
                <a:ea typeface="+mn-ea"/>
                <a:cs typeface="+mn-cs"/>
              </a:rPr>
              <a:t> LinkedIn, </a:t>
            </a:r>
            <a:r>
              <a:rPr lang="en-US" sz="1200" i="1" kern="1200" dirty="0">
                <a:solidFill>
                  <a:schemeClr val="tx1"/>
                </a:solidFill>
                <a:latin typeface="+mn-lt"/>
                <a:ea typeface="+mn-ea"/>
                <a:cs typeface="+mn-cs"/>
              </a:rPr>
              <a:t>Cisco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Apple </a:t>
            </a:r>
            <a:r>
              <a:rPr lang="en-US" sz="1200" kern="1200" dirty="0">
                <a:solidFill>
                  <a:schemeClr val="tx1"/>
                </a:solidFill>
                <a:latin typeface="+mn-lt"/>
                <a:ea typeface="+mn-ea"/>
                <a:cs typeface="+mn-cs"/>
              </a:rPr>
              <a:t>and </a:t>
            </a:r>
            <a:r>
              <a:rPr lang="en-US" sz="1200" i="1" kern="1200" dirty="0">
                <a:solidFill>
                  <a:schemeClr val="tx1"/>
                </a:solidFill>
                <a:latin typeface="+mn-lt"/>
                <a:ea typeface="+mn-ea"/>
                <a:cs typeface="+mn-cs"/>
              </a:rPr>
              <a:t>Akamai</a:t>
            </a:r>
            <a:r>
              <a:rPr lang="en-US" sz="1200" kern="1200" dirty="0">
                <a:solidFill>
                  <a:schemeClr val="tx1"/>
                </a:solidFill>
                <a:latin typeface="+mn-lt"/>
                <a:ea typeface="+mn-ea"/>
                <a:cs typeface="+mn-cs"/>
              </a:rPr>
              <a:t>, base their technology and business model on networks. Indeed, Google is not only the biggest network mapping operation, building a comprehensive map of the WWW, but its search technology relies on the network characteristics of the Web.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Networks have gained particular popularity with the emergence of </a:t>
            </a:r>
            <a:r>
              <a:rPr lang="en-US" sz="1200" kern="1200" dirty="0" err="1">
                <a:solidFill>
                  <a:schemeClr val="tx1"/>
                </a:solidFill>
                <a:latin typeface="+mn-lt"/>
                <a:ea typeface="+mn-ea"/>
                <a:cs typeface="+mn-cs"/>
              </a:rPr>
              <a:t>Facebook</a:t>
            </a:r>
            <a:r>
              <a:rPr lang="en-US" sz="1200" kern="1200" dirty="0">
                <a:solidFill>
                  <a:schemeClr val="tx1"/>
                </a:solidFill>
                <a:latin typeface="+mn-lt"/>
                <a:ea typeface="+mn-ea"/>
                <a:cs typeface="+mn-cs"/>
              </a:rPr>
              <a:t>, the company with the oft-emphasized ambition to map out the social network of the whole planet. While </a:t>
            </a:r>
            <a:r>
              <a:rPr lang="en-US" sz="1200" kern="1200" dirty="0" err="1">
                <a:solidFill>
                  <a:schemeClr val="tx1"/>
                </a:solidFill>
                <a:latin typeface="+mn-lt"/>
                <a:ea typeface="+mn-ea"/>
                <a:cs typeface="+mn-cs"/>
              </a:rPr>
              <a:t>Facebook</a:t>
            </a:r>
            <a:r>
              <a:rPr lang="en-US" sz="1200" kern="1200" dirty="0">
                <a:solidFill>
                  <a:schemeClr val="tx1"/>
                </a:solidFill>
                <a:latin typeface="+mn-lt"/>
                <a:ea typeface="+mn-ea"/>
                <a:cs typeface="+mn-cs"/>
              </a:rPr>
              <a:t> was not the first social networking site, it is likely also not the last: an extensive ecosystem of social networking tools, from </a:t>
            </a:r>
            <a:r>
              <a:rPr lang="en-US" sz="1200" i="1" kern="1200" dirty="0">
                <a:solidFill>
                  <a:schemeClr val="tx1"/>
                </a:solidFill>
                <a:latin typeface="+mn-lt"/>
                <a:ea typeface="+mn-ea"/>
                <a:cs typeface="+mn-cs"/>
              </a:rPr>
              <a:t>Twitter </a:t>
            </a:r>
            <a:r>
              <a:rPr lang="en-US" sz="1200" kern="1200" dirty="0">
                <a:solidFill>
                  <a:schemeClr val="tx1"/>
                </a:solidFill>
                <a:latin typeface="+mn-lt"/>
                <a:ea typeface="+mn-ea"/>
                <a:cs typeface="+mn-cs"/>
              </a:rPr>
              <a:t>to </a:t>
            </a:r>
            <a:r>
              <a:rPr lang="en-US" sz="1200" i="1" kern="1200" dirty="0" err="1">
                <a:solidFill>
                  <a:schemeClr val="tx1"/>
                </a:solidFill>
                <a:latin typeface="+mn-lt"/>
                <a:ea typeface="+mn-ea"/>
                <a:cs typeface="+mn-cs"/>
              </a:rPr>
              <a:t>Orkut</a:t>
            </a:r>
            <a:r>
              <a:rPr lang="en-US" sz="1200" kern="1200" dirty="0">
                <a:solidFill>
                  <a:schemeClr val="tx1"/>
                </a:solidFill>
                <a:latin typeface="+mn-lt"/>
                <a:ea typeface="+mn-ea"/>
                <a:cs typeface="+mn-cs"/>
              </a:rPr>
              <a:t>, are attracting an impressive number of users (Image 1.6). The tools developed by network science fuel these sites, aiding everything from friend recommendation to advertising.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32</a:t>
            </a:fld>
            <a:endParaRPr lang="en-US"/>
          </a:p>
        </p:txBody>
      </p:sp>
    </p:spTree>
    <p:extLst>
      <p:ext uri="{BB962C8B-B14F-4D97-AF65-F5344CB8AC3E}">
        <p14:creationId xmlns:p14="http://schemas.microsoft.com/office/powerpoint/2010/main" val="1617366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4DED7F42-0E6C-3C4B-BCE6-559C0CDB91F1}" type="slidenum">
              <a:rPr lang="en-US"/>
              <a:pPr/>
              <a:t>33</a:t>
            </a:fld>
            <a:endParaRPr lang="en-US"/>
          </a:p>
        </p:txBody>
      </p:sp>
      <p:sp>
        <p:nvSpPr>
          <p:cNvPr id="363523" name="Rectangle 2"/>
          <p:cNvSpPr>
            <a:spLocks noGrp="1" noRot="1" noChangeAspect="1" noChangeArrowheads="1" noTextEdit="1"/>
          </p:cNvSpPr>
          <p:nvPr>
            <p:ph type="sldImg"/>
          </p:nvPr>
        </p:nvSpPr>
        <p:spPr>
          <a:xfrm>
            <a:off x="919163" y="914400"/>
            <a:ext cx="5016500" cy="3135313"/>
          </a:xfrm>
          <a:solidFill>
            <a:srgbClr val="FFFFFF"/>
          </a:solidFill>
          <a:ln/>
        </p:spPr>
      </p:sp>
      <p:sp>
        <p:nvSpPr>
          <p:cNvPr id="363524" name="Rectangle 3"/>
          <p:cNvSpPr>
            <a:spLocks noGrp="1" noChangeArrowheads="1"/>
          </p:cNvSpPr>
          <p:nvPr>
            <p:ph type="body" idx="1"/>
          </p:nvPr>
        </p:nvSpPr>
        <p:spPr>
          <a:xfrm>
            <a:off x="1046315" y="4351713"/>
            <a:ext cx="4771242" cy="3480955"/>
          </a:xfrm>
          <a:noFill/>
          <a:ln/>
        </p:spPr>
        <p:txBody>
          <a:bodyPr wrap="none" anchor="ctr"/>
          <a:lstStyle/>
          <a:p>
            <a:r>
              <a:rPr lang="en-US" sz="1200" b="1" kern="1200" dirty="0">
                <a:solidFill>
                  <a:schemeClr val="tx1"/>
                </a:solidFill>
                <a:latin typeface="+mn-lt"/>
                <a:ea typeface="+mn-ea"/>
                <a:cs typeface="+mn-cs"/>
              </a:rPr>
              <a:t>Health: From drug design to metabolic engineering.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human genome project, completed in 2001, offered the first comprehensive list of all human genes. Yet, to fully understand how our cells function, and the origin of disease, we need accurate maps that tell us how these genes and other cellular components interact with each other. Most cellular processes, from the processing of food by our cells to sensing changes in the environment, rely on molecular networks. The breakdown of these networks is responsible for most human diseases. This has led to the emergence of network biology, a new subfield of biology that aims to understand the behavior of cellular networks. A parallel movement within medicine, called network medicine, aims to uncover the role of networks in human disease (Image 1.7a/b). Networks are particularly import- ant in drug development. The ultimate goal of network pharmacology is to develop drugs that can cure diseases without significant side effects. This goal is pursued at many levels, from millions of dollars invested to map out cellular networks to the development of tools and </a:t>
            </a:r>
            <a:r>
              <a:rPr lang="en-US" sz="1200" kern="1200" dirty="0" err="1">
                <a:solidFill>
                  <a:schemeClr val="tx1"/>
                </a:solidFill>
                <a:latin typeface="+mn-lt"/>
                <a:ea typeface="+mn-ea"/>
                <a:cs typeface="+mn-cs"/>
              </a:rPr>
              <a:t>databas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es</a:t>
            </a:r>
            <a:r>
              <a:rPr lang="en-US" sz="1200" kern="1200" dirty="0">
                <a:solidFill>
                  <a:schemeClr val="tx1"/>
                </a:solidFill>
                <a:latin typeface="+mn-lt"/>
                <a:ea typeface="+mn-ea"/>
                <a:cs typeface="+mn-cs"/>
              </a:rPr>
              <a:t> to store, curate, and analyze patient and genetic data. Several new companies take advantage of these </a:t>
            </a:r>
            <a:r>
              <a:rPr lang="en-US" sz="1200" kern="1200" dirty="0" err="1">
                <a:solidFill>
                  <a:schemeClr val="tx1"/>
                </a:solidFill>
                <a:latin typeface="+mn-lt"/>
                <a:ea typeface="+mn-ea"/>
                <a:cs typeface="+mn-cs"/>
              </a:rPr>
              <a:t>opportuni</a:t>
            </a:r>
            <a:r>
              <a:rPr lang="en-US" sz="1200" kern="1200" dirty="0">
                <a:solidFill>
                  <a:schemeClr val="tx1"/>
                </a:solidFill>
                <a:latin typeface="+mn-lt"/>
                <a:ea typeface="+mn-ea"/>
                <a:cs typeface="+mn-cs"/>
              </a:rPr>
              <a:t>- ties, from </a:t>
            </a:r>
            <a:r>
              <a:rPr lang="en-US" sz="1200" i="1" kern="1200" dirty="0" err="1">
                <a:solidFill>
                  <a:schemeClr val="tx1"/>
                </a:solidFill>
                <a:latin typeface="+mn-lt"/>
                <a:ea typeface="+mn-ea"/>
                <a:cs typeface="+mn-cs"/>
              </a:rPr>
              <a:t>GeneGo</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aims to collect accurate maps of </a:t>
            </a:r>
            <a:r>
              <a:rPr lang="en-US" sz="1200" kern="1200" dirty="0" err="1">
                <a:solidFill>
                  <a:schemeClr val="tx1"/>
                </a:solidFill>
                <a:latin typeface="+mn-lt"/>
                <a:ea typeface="+mn-ea"/>
                <a:cs typeface="+mn-cs"/>
              </a:rPr>
              <a:t>celllular</a:t>
            </a:r>
            <a:r>
              <a:rPr lang="en-US" sz="1200" kern="1200" dirty="0">
                <a:solidFill>
                  <a:schemeClr val="tx1"/>
                </a:solidFill>
                <a:latin typeface="+mn-lt"/>
                <a:ea typeface="+mn-ea"/>
                <a:cs typeface="+mn-cs"/>
              </a:rPr>
              <a:t> interactions from scientific literature to </a:t>
            </a:r>
            <a:r>
              <a:rPr lang="en-US" sz="1200" i="1" kern="1200" dirty="0" err="1">
                <a:solidFill>
                  <a:schemeClr val="tx1"/>
                </a:solidFill>
                <a:latin typeface="+mn-lt"/>
                <a:ea typeface="+mn-ea"/>
                <a:cs typeface="+mn-cs"/>
              </a:rPr>
              <a:t>Genomatica</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uses the predictive power behind metabolic networks to identify drug targets in bacteria and humans. Recently most major pharmaceutical companies have made significant investments in network and systems medicine, seeing it as the path towards future drugs.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hu-HU"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24677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Health: From drug design to metabolic engineering.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human genome project, completed in 2001, offered the first comprehensive list of all human genes [9, 10]. Yet, to fully understand how our cells function, and the origin of disease, we need accurate maps that tell us how these genes and other cellular components interact with each other. Most cellular processes, from the processing of food by our cells to sensing changes in the environment, rely on molecular networks. The breakdown of these networks is responsible for most human diseases. This has led to the emergence of network biology, a new subfield of biology that aims to understand the behavior of cellular networks. A parallel movement within medicine, called network medicine, aims to uncover the role of networks in human disease (Image 1.7a/b). Networks are particularly import- ant in drug development. The ultimate goal of network pharmacology is to develop drugs that can cure diseases without significant side effects. This goal is pursued at many levels, from millions of dollars invested to map out cellular networks to the development of tools and databases to store, curate, and analyze patient and genetic data. Several new companies take advantage of these opportunities, from </a:t>
            </a:r>
            <a:r>
              <a:rPr lang="en-US" sz="1200" i="1" kern="1200" dirty="0" err="1">
                <a:solidFill>
                  <a:schemeClr val="tx1"/>
                </a:solidFill>
                <a:latin typeface="+mn-lt"/>
                <a:ea typeface="+mn-ea"/>
                <a:cs typeface="+mn-cs"/>
              </a:rPr>
              <a:t>GeneGo</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aims to collect accurate maps of cellular interactions from scientific literature to </a:t>
            </a:r>
            <a:r>
              <a:rPr lang="en-US" sz="1200" i="1" kern="1200" dirty="0" err="1">
                <a:solidFill>
                  <a:schemeClr val="tx1"/>
                </a:solidFill>
                <a:latin typeface="+mn-lt"/>
                <a:ea typeface="+mn-ea"/>
                <a:cs typeface="+mn-cs"/>
              </a:rPr>
              <a:t>Genomatica</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uses the predictive power behind metabolic networks to identify drug targets in bacteria and humans. Recently most major pharmaceutical companies have made significant investments in network and systems medicine, seeing it as the path towards future drugs.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hu-HU"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sum of all professional, friendship, and family ties is the fabric of the society.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a:t>
            </a:fld>
            <a:endParaRPr lang="en-US"/>
          </a:p>
        </p:txBody>
      </p:sp>
    </p:spTree>
    <p:extLst>
      <p:ext uri="{BB962C8B-B14F-4D97-AF65-F5344CB8AC3E}">
        <p14:creationId xmlns:p14="http://schemas.microsoft.com/office/powerpoint/2010/main" val="3964187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wiring diagram capturing the connections between neural cells holds the key to our understanding of brain functions.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a:t>
            </a:fld>
            <a:endParaRPr lang="en-US"/>
          </a:p>
        </p:txBody>
      </p:sp>
    </p:spTree>
    <p:extLst>
      <p:ext uri="{BB962C8B-B14F-4D97-AF65-F5344CB8AC3E}">
        <p14:creationId xmlns:p14="http://schemas.microsoft.com/office/powerpoint/2010/main" val="396752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5</a:t>
            </a:fld>
            <a:endParaRPr lang="en-US"/>
          </a:p>
        </p:txBody>
      </p:sp>
    </p:spTree>
    <p:extLst>
      <p:ext uri="{BB962C8B-B14F-4D97-AF65-F5344CB8AC3E}">
        <p14:creationId xmlns:p14="http://schemas.microsoft.com/office/powerpoint/2010/main" val="214542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network describing the interactions between genes, proteins, and metabolites integrates the processes behind living cells.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6</a:t>
            </a:fld>
            <a:endParaRPr lang="en-US"/>
          </a:p>
        </p:txBody>
      </p:sp>
    </p:spTree>
    <p:extLst>
      <p:ext uri="{BB962C8B-B14F-4D97-AF65-F5344CB8AC3E}">
        <p14:creationId xmlns:p14="http://schemas.microsoft.com/office/powerpoint/2010/main" val="309904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fontScale="92500" lnSpcReduction="10000"/>
          </a:bodyPr>
          <a:lstStyle/>
          <a:p>
            <a:r>
              <a:rPr lang="en-US" sz="1200" kern="1200" baseline="0" dirty="0">
                <a:solidFill>
                  <a:schemeClr val="tx1"/>
                </a:solidFill>
                <a:latin typeface="+mn-lt"/>
                <a:ea typeface="+mn-ea"/>
                <a:cs typeface="+mn-cs"/>
              </a:rPr>
              <a:t>The network describing the interactions between genes, proteins, and metabolites integrate the processes behind living streams. The wiring diagram capturing the connections between neural cells hold the key to our understanding of brain functions. The sum of all professional, friendship, and family ties is the fabric of the society. The network describing which communication devices interact with each other, capturing internet connections to wireless links, is the heart of the modern communication system. The power grid, a network of generators and transmission lines, supplies with energy virtually all modern technology. Trade networks maintain our ability to exchange goods and services, being responsible for the material prosperity that an increasing fraction of the world has enjoyed since WWII (Image 2). They also play a key role in the spread of  financial and economics crises. Networks are at the heart of some of the most revolutionary technologies of the 21st century, empowering everything from Google to </a:t>
            </a:r>
            <a:r>
              <a:rPr lang="en-US" sz="1200" kern="1200" baseline="0" dirty="0" err="1">
                <a:solidFill>
                  <a:schemeClr val="tx1"/>
                </a:solidFill>
                <a:latin typeface="+mn-lt"/>
                <a:ea typeface="+mn-ea"/>
                <a:cs typeface="+mn-cs"/>
              </a:rPr>
              <a:t>Facebook</a:t>
            </a:r>
            <a:r>
              <a:rPr lang="en-US" sz="1200" kern="1200" baseline="0" dirty="0">
                <a:solidFill>
                  <a:schemeClr val="tx1"/>
                </a:solidFill>
                <a:latin typeface="+mn-lt"/>
                <a:ea typeface="+mn-ea"/>
                <a:cs typeface="+mn-cs"/>
              </a:rPr>
              <a:t>, CISCO, and Twitter. At the end, networks permeate science, technology, and nature to a much higher degree than may be evident upon a casual inspection. Consequently, we will never understand complex systems unless we gain a deep understanding of the networks behind </a:t>
            </a:r>
            <a:r>
              <a:rPr lang="en-US" sz="1200" kern="1200" baseline="0" dirty="0" err="1">
                <a:solidFill>
                  <a:schemeClr val="tx1"/>
                </a:solidFill>
                <a:latin typeface="+mn-lt"/>
                <a:ea typeface="+mn-ea"/>
                <a:cs typeface="+mn-cs"/>
              </a:rPr>
              <a:t>them.While</a:t>
            </a:r>
            <a:r>
              <a:rPr lang="en-US" sz="1200" kern="1200" baseline="0" dirty="0">
                <a:solidFill>
                  <a:schemeClr val="tx1"/>
                </a:solidFill>
                <a:latin typeface="+mn-lt"/>
                <a:ea typeface="+mn-ea"/>
                <a:cs typeface="+mn-cs"/>
              </a:rPr>
              <a:t> network science is a relatively young field, its roots go back several centuries. The  scientific explosion of the field has experienced during the first decade of the 21st century is rooted in the discovery that </a:t>
            </a:r>
            <a:r>
              <a:rPr lang="en-US" sz="1200" i="1" kern="1200" baseline="0" dirty="0">
                <a:solidFill>
                  <a:schemeClr val="tx1"/>
                </a:solidFill>
                <a:latin typeface="+mn-lt"/>
                <a:ea typeface="+mn-ea"/>
                <a:cs typeface="+mn-cs"/>
              </a:rPr>
              <a:t>despite the apparent differences, the emergence and evolution of rather different  networks is driven by a common set of fundamental laws and reproducible mechanism. Hence despite amazing the diversity in form, size, nature, age, and scope present in real networks, most networks observed in nature, society, and technology are driven by common organizing principles. In other words once we disregard the nature of the components and their interactions, the obtained networks appear to be more similar than different from each other. In the following sections we discuss the forces that have led to the emergence of this new research field and its impact on science, technology, and society.</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8</a:t>
            </a:fld>
            <a:endParaRPr lang="en-US"/>
          </a:p>
        </p:txBody>
      </p:sp>
    </p:spTree>
    <p:extLst>
      <p:ext uri="{BB962C8B-B14F-4D97-AF65-F5344CB8AC3E}">
        <p14:creationId xmlns:p14="http://schemas.microsoft.com/office/powerpoint/2010/main" val="3524299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t>{\bf The subtle networks behind the economy.}   </a:t>
            </a:r>
          </a:p>
          <a:p>
            <a:r>
              <a:rPr lang="en-US" dirty="0"/>
              <a:t>A credit card, selected as the 99th object in the popular exhibition by the British Museum, entitled {\it The History of the World in 100 Objects.} This card demonstrates the interconnected nature of the modern economy, creating subtle linkages that one normally does not even think of. The card was issued in the United Arab Emirates in 2009 by  the Hong Kong and Shanghai Banking Corporation, commonly known HSBC,  a London based bank. The card functions through protocols provided by VISA, an USA based credit association. Yet, the card adheres to Islamic banking principles, which operates in accordance with </a:t>
            </a:r>
            <a:r>
              <a:rPr lang="en-US" dirty="0" err="1"/>
              <a:t>Fiqhal-Muamalat</a:t>
            </a:r>
            <a:r>
              <a:rPr lang="en-US" dirty="0"/>
              <a:t> (Islamic rules of transactions), most notably the elimination of interest or {\it </a:t>
            </a:r>
            <a:r>
              <a:rPr lang="en-US" dirty="0" err="1"/>
              <a:t>riba</a:t>
            </a:r>
            <a:r>
              <a:rPr lang="en-US" dirty="0"/>
              <a:t>}.  The card is not limited to Muslims in the United Arab Emirates, but it is also offered to Muslim minorities in non-Muslim countries, and it is also used  by many non-Muslims who agree with its strict ethical guidelines</a:t>
            </a:r>
          </a:p>
        </p:txBody>
      </p:sp>
      <p:sp>
        <p:nvSpPr>
          <p:cNvPr id="4" name="Slide Number Placeholder 3"/>
          <p:cNvSpPr>
            <a:spLocks noGrp="1"/>
          </p:cNvSpPr>
          <p:nvPr>
            <p:ph type="sldNum" sz="quarter" idx="10"/>
          </p:nvPr>
        </p:nvSpPr>
        <p:spPr/>
        <p:txBody>
          <a:bodyPr/>
          <a:lstStyle/>
          <a:p>
            <a:fld id="{B052619D-DD23-404E-8C9A-479CEC797285}" type="slidenum">
              <a:rPr lang="en-US" smtClean="0"/>
              <a:pPr/>
              <a:t>10</a:t>
            </a:fld>
            <a:endParaRPr lang="en-US"/>
          </a:p>
        </p:txBody>
      </p:sp>
    </p:spTree>
    <p:extLst>
      <p:ext uri="{BB962C8B-B14F-4D97-AF65-F5344CB8AC3E}">
        <p14:creationId xmlns:p14="http://schemas.microsoft.com/office/powerpoint/2010/main" val="2646201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t>{\bf The subtle networks behind the economy.}   </a:t>
            </a:r>
          </a:p>
        </p:txBody>
      </p:sp>
      <p:sp>
        <p:nvSpPr>
          <p:cNvPr id="4" name="Slide Number Placeholder 3"/>
          <p:cNvSpPr>
            <a:spLocks noGrp="1"/>
          </p:cNvSpPr>
          <p:nvPr>
            <p:ph type="sldNum" sz="quarter" idx="10"/>
          </p:nvPr>
        </p:nvSpPr>
        <p:spPr/>
        <p:txBody>
          <a:bodyPr/>
          <a:lstStyle/>
          <a:p>
            <a:fld id="{B052619D-DD23-404E-8C9A-479CEC797285}" type="slidenum">
              <a:rPr lang="en-US" smtClean="0"/>
              <a:pPr/>
              <a:t>11</a:t>
            </a:fld>
            <a:endParaRPr lang="en-US"/>
          </a:p>
        </p:txBody>
      </p:sp>
    </p:spTree>
    <p:extLst>
      <p:ext uri="{BB962C8B-B14F-4D97-AF65-F5344CB8AC3E}">
        <p14:creationId xmlns:p14="http://schemas.microsoft.com/office/powerpoint/2010/main" val="3299014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4EA06C-0110-44D1-A606-C7504D255FBA}" type="datetime1">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A0FF9-6175-4F2A-81F1-5827ADA528E6}" type="datetime1">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9AC059-752E-46EC-B10C-0D624EAAF9F5}" type="datetime1">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8FA7C-DCB2-44D7-80A9-80E4E067EDAA}" type="datetime1">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747FF-B778-4AFD-9655-F92EEB61B394}" type="datetime1">
              <a:rPr lang="en-US" smtClean="0"/>
              <a:t>8/28/2022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3F2F4F-E4A0-4F57-BAD2-69A702EAB771}" type="datetime1">
              <a:rPr lang="en-US" smtClean="0"/>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881C75-150D-4C6F-B71C-BEFD3AF05B56}" type="datetime1">
              <a:rPr lang="en-US" smtClean="0"/>
              <a:t>8/28/2022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FC7234-1D5D-4337-84E4-8C5062F51253}" type="datetime1">
              <a:rPr lang="en-US" smtClean="0"/>
              <a:t>8/28/2022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2B6F3-B9F6-41EB-9D65-39EBA92292EF}" type="datetime1">
              <a:rPr lang="en-US" smtClean="0"/>
              <a:t>8/28/2022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B20A2B-842A-41E9-A0FE-1DE98F4072A6}" type="datetime1">
              <a:rPr lang="en-US" smtClean="0"/>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F65CED-12A1-42DB-8CFF-B6829D552B1D}" type="datetime1">
              <a:rPr lang="en-US" smtClean="0"/>
              <a:t>8/28/2022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662E49F-159D-40B9-9182-2C124DEE426A}" type="datetime1">
              <a:rPr lang="en-US" smtClean="0"/>
              <a:t>8/28/2022</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4164C0B-8E7D-3349-906C-A97C93723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23.xml"/><Relationship Id="rId7" Type="http://schemas.openxmlformats.org/officeDocument/2006/relationships/image" Target="../media/image22.gif"/><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24.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ext Box 2"/>
          <p:cNvSpPr txBox="1">
            <a:spLocks noChangeArrowheads="1"/>
          </p:cNvSpPr>
          <p:nvPr/>
        </p:nvSpPr>
        <p:spPr bwMode="auto">
          <a:xfrm>
            <a:off x="0" y="241304"/>
            <a:ext cx="9144000" cy="2554545"/>
          </a:xfrm>
          <a:prstGeom prst="rect">
            <a:avLst/>
          </a:prstGeom>
          <a:solidFill>
            <a:schemeClr val="bg1">
              <a:alpha val="70000"/>
            </a:schemeClr>
          </a:solidFill>
          <a:ln>
            <a:noFill/>
          </a:ln>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algn="ctr" eaLnBrk="0" fontAlgn="base" hangingPunct="0">
              <a:spcBef>
                <a:spcPct val="50000"/>
              </a:spcBef>
              <a:spcAft>
                <a:spcPct val="0"/>
              </a:spcAft>
              <a:defRPr sz="2000" b="1">
                <a:solidFill>
                  <a:schemeClr val="tx1"/>
                </a:solidFill>
                <a:latin typeface="Times New Roman" charset="0"/>
                <a:ea typeface="ＭＳ Ｐゴシック" charset="0"/>
              </a:defRPr>
            </a:lvl6pPr>
            <a:lvl7pPr marL="2971800" indent="-228600" algn="ctr" eaLnBrk="0" fontAlgn="base" hangingPunct="0">
              <a:spcBef>
                <a:spcPct val="50000"/>
              </a:spcBef>
              <a:spcAft>
                <a:spcPct val="0"/>
              </a:spcAft>
              <a:defRPr sz="2000" b="1">
                <a:solidFill>
                  <a:schemeClr val="tx1"/>
                </a:solidFill>
                <a:latin typeface="Times New Roman" charset="0"/>
                <a:ea typeface="ＭＳ Ｐゴシック" charset="0"/>
              </a:defRPr>
            </a:lvl7pPr>
            <a:lvl8pPr marL="3429000" indent="-228600" algn="ctr" eaLnBrk="0" fontAlgn="base" hangingPunct="0">
              <a:spcBef>
                <a:spcPct val="50000"/>
              </a:spcBef>
              <a:spcAft>
                <a:spcPct val="0"/>
              </a:spcAft>
              <a:defRPr sz="2000" b="1">
                <a:solidFill>
                  <a:schemeClr val="tx1"/>
                </a:solidFill>
                <a:latin typeface="Times New Roman" charset="0"/>
                <a:ea typeface="ＭＳ Ｐゴシック" charset="0"/>
              </a:defRPr>
            </a:lvl8pPr>
            <a:lvl9pPr marL="3886200" indent="-228600" algn="ctr" eaLnBrk="0" fontAlgn="base" hangingPunct="0">
              <a:spcBef>
                <a:spcPct val="50000"/>
              </a:spcBef>
              <a:spcAft>
                <a:spcPct val="0"/>
              </a:spcAft>
              <a:defRPr sz="2000" b="1">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ko-KR" sz="3200" dirty="0">
                <a:solidFill>
                  <a:srgbClr val="000000"/>
                </a:solidFill>
                <a:latin typeface="Trajan Pro"/>
                <a:cs typeface="Trajan Pro"/>
              </a:rPr>
              <a:t>Frontiers of Network Science</a:t>
            </a:r>
          </a:p>
          <a:p>
            <a:pPr algn="ctr" defTabSz="914400" fontAlgn="base">
              <a:spcBef>
                <a:spcPct val="0"/>
              </a:spcBef>
              <a:spcAft>
                <a:spcPct val="0"/>
              </a:spcAft>
              <a:defRPr/>
            </a:pPr>
            <a:r>
              <a:rPr lang="en-US" altLang="ko-KR" sz="3200" dirty="0">
                <a:solidFill>
                  <a:srgbClr val="000000"/>
                </a:solidFill>
                <a:latin typeface="Trajan Pro"/>
                <a:cs typeface="Trajan Pro"/>
              </a:rPr>
              <a:t>Fall 2022</a:t>
            </a:r>
          </a:p>
          <a:p>
            <a:pPr algn="ctr" defTabSz="914400" fontAlgn="base">
              <a:spcBef>
                <a:spcPct val="0"/>
              </a:spcBef>
              <a:spcAft>
                <a:spcPct val="0"/>
              </a:spcAft>
              <a:defRPr/>
            </a:pPr>
            <a:endParaRPr lang="en-US" altLang="ko-KR" sz="3200" dirty="0">
              <a:solidFill>
                <a:srgbClr val="000000"/>
              </a:solidFill>
              <a:latin typeface="Trajan Pro"/>
              <a:cs typeface="Trajan Pro"/>
            </a:endParaRPr>
          </a:p>
          <a:p>
            <a:pPr algn="ctr" defTabSz="914400" fontAlgn="base">
              <a:spcBef>
                <a:spcPct val="0"/>
              </a:spcBef>
              <a:spcAft>
                <a:spcPct val="0"/>
              </a:spcAft>
              <a:defRPr/>
            </a:pPr>
            <a:r>
              <a:rPr lang="en-US" altLang="ko-KR" sz="3200" dirty="0">
                <a:solidFill>
                  <a:srgbClr val="000000"/>
                </a:solidFill>
                <a:latin typeface="Trajan Pro"/>
                <a:cs typeface="Trajan Pro"/>
              </a:rPr>
              <a:t>Class 2: Introduction Part II</a:t>
            </a:r>
          </a:p>
          <a:p>
            <a:pPr algn="ctr" defTabSz="914400" fontAlgn="base">
              <a:spcBef>
                <a:spcPct val="0"/>
              </a:spcBef>
              <a:spcAft>
                <a:spcPct val="0"/>
              </a:spcAft>
              <a:defRPr/>
            </a:pPr>
            <a:r>
              <a:rPr lang="en-US" altLang="ko-KR" sz="3200" dirty="0">
                <a:solidFill>
                  <a:srgbClr val="000000"/>
                </a:solidFill>
                <a:latin typeface="Trajan Pro"/>
                <a:cs typeface="Trajan Pro"/>
              </a:rPr>
              <a:t>(Chapter 1 in Textbook)</a:t>
            </a:r>
          </a:p>
        </p:txBody>
      </p:sp>
      <p:sp>
        <p:nvSpPr>
          <p:cNvPr id="6" name="Rectangle 5"/>
          <p:cNvSpPr>
            <a:spLocks noChangeArrowheads="1"/>
          </p:cNvSpPr>
          <p:nvPr/>
        </p:nvSpPr>
        <p:spPr bwMode="auto">
          <a:xfrm>
            <a:off x="0" y="2875903"/>
            <a:ext cx="9145588" cy="2170232"/>
          </a:xfrm>
          <a:prstGeom prst="rect">
            <a:avLst/>
          </a:prstGeom>
          <a:solidFill>
            <a:schemeClr val="bg1">
              <a:alpha val="70000"/>
            </a:schemeClr>
          </a:solidFill>
          <a:ln w="9525">
            <a:noFill/>
            <a:miter lim="800000"/>
            <a:headEnd/>
            <a:tailEnd/>
          </a:ln>
          <a:effectLst/>
        </p:spPr>
        <p:txBody>
          <a:bodyPr lIns="91407" tIns="45704" rIns="91407" bIns="45704">
            <a:prstTxWarp prst="textNoShape">
              <a:avLst/>
            </a:prstTxWarp>
          </a:bodyPr>
          <a:lstStyle/>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r>
              <a:rPr lang="en-US" sz="1400" dirty="0">
                <a:solidFill>
                  <a:srgbClr val="000000"/>
                </a:solidFill>
                <a:ea typeface="ＭＳ Ｐゴシック" charset="0"/>
                <a:cs typeface="Helvetica"/>
              </a:rPr>
              <a:t>based on slides by             </a:t>
            </a:r>
          </a:p>
          <a:p>
            <a:pPr algn="r" defTabSz="914400" fontAlgn="base">
              <a:spcBef>
                <a:spcPct val="0"/>
              </a:spcBef>
              <a:spcAft>
                <a:spcPct val="0"/>
              </a:spcAft>
              <a:defRPr/>
            </a:pPr>
            <a:r>
              <a:rPr lang="en-US" sz="1400" dirty="0">
                <a:solidFill>
                  <a:srgbClr val="000000"/>
                </a:solidFill>
                <a:ea typeface="ＭＳ Ｐゴシック" charset="0"/>
                <a:cs typeface="Helvetica"/>
              </a:rPr>
              <a:t>Albert-</a:t>
            </a:r>
            <a:r>
              <a:rPr lang="en-US" sz="1400" dirty="0" err="1">
                <a:solidFill>
                  <a:srgbClr val="000000"/>
                </a:solidFill>
                <a:ea typeface="ＭＳ Ｐゴシック" charset="0"/>
                <a:cs typeface="Helvetica"/>
              </a:rPr>
              <a:t>László</a:t>
            </a:r>
            <a:r>
              <a:rPr lang="en-US" sz="1400" dirty="0">
                <a:solidFill>
                  <a:srgbClr val="000000"/>
                </a:solidFill>
                <a:ea typeface="ＭＳ Ｐゴシック" charset="0"/>
                <a:cs typeface="Helvetica"/>
              </a:rPr>
              <a:t> Barabási</a:t>
            </a:r>
          </a:p>
          <a:p>
            <a:pPr algn="r" defTabSz="914400" fontAlgn="base">
              <a:spcBef>
                <a:spcPct val="0"/>
              </a:spcBef>
              <a:spcAft>
                <a:spcPct val="0"/>
              </a:spcAft>
              <a:defRPr/>
            </a:pPr>
            <a:r>
              <a:rPr lang="en-US" sz="1400" dirty="0">
                <a:solidFill>
                  <a:srgbClr val="000000"/>
                </a:solidFill>
                <a:ea typeface="ＭＳ Ｐゴシック" charset="0"/>
                <a:cs typeface="Helvetica"/>
              </a:rPr>
              <a:t>and </a:t>
            </a:r>
            <a:r>
              <a:rPr lang="en-US" sz="1400" dirty="0"/>
              <a:t>Roberta Sinatr</a:t>
            </a:r>
            <a:r>
              <a:rPr lang="en-US" sz="1600" dirty="0"/>
              <a:t>a</a:t>
            </a:r>
          </a:p>
        </p:txBody>
      </p:sp>
      <p:sp>
        <p:nvSpPr>
          <p:cNvPr id="2" name="TextBox 1"/>
          <p:cNvSpPr txBox="1"/>
          <p:nvPr/>
        </p:nvSpPr>
        <p:spPr>
          <a:xfrm>
            <a:off x="2691580" y="3115321"/>
            <a:ext cx="4098623" cy="646331"/>
          </a:xfrm>
          <a:prstGeom prst="rect">
            <a:avLst/>
          </a:prstGeom>
          <a:noFill/>
        </p:spPr>
        <p:txBody>
          <a:bodyPr wrap="none" rtlCol="0">
            <a:spAutoFit/>
          </a:bodyPr>
          <a:lstStyle/>
          <a:p>
            <a:r>
              <a:rPr lang="en-US" sz="3600" b="1" dirty="0"/>
              <a:t>Boleslaw Szymanski </a:t>
            </a:r>
            <a:endParaRPr lang="en-GB" sz="3600" b="1" dirty="0"/>
          </a:p>
        </p:txBody>
      </p:sp>
      <p:sp>
        <p:nvSpPr>
          <p:cNvPr id="7" name="Slide Number Placeholder 6"/>
          <p:cNvSpPr>
            <a:spLocks noGrp="1"/>
          </p:cNvSpPr>
          <p:nvPr>
            <p:ph type="sldNum" sz="quarter" idx="12"/>
          </p:nvPr>
        </p:nvSpPr>
        <p:spPr/>
        <p:txBody>
          <a:bodyPr/>
          <a:lstStyle/>
          <a:p>
            <a:fld id="{54164C0B-8E7D-3349-906C-A97C93723092}" type="slidenum">
              <a:rPr lang="en-US" smtClean="0"/>
              <a:pPr/>
              <a:t>1</a:t>
            </a:fld>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flipH="1">
            <a:off x="16306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9" name="Picture 8" descr="F-I-credit_card.jpg"/>
          <p:cNvPicPr>
            <a:picLocks noChangeAspect="1"/>
          </p:cNvPicPr>
          <p:nvPr/>
        </p:nvPicPr>
        <p:blipFill>
          <a:blip r:embed="rId3"/>
          <a:stretch>
            <a:fillRect/>
          </a:stretch>
        </p:blipFill>
        <p:spPr>
          <a:xfrm>
            <a:off x="1714500" y="0"/>
            <a:ext cx="5715000" cy="5715000"/>
          </a:xfrm>
          <a:prstGeom prst="rect">
            <a:avLst/>
          </a:prstGeom>
        </p:spPr>
      </p:pic>
      <p:sp>
        <p:nvSpPr>
          <p:cNvPr id="1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subtle financial networks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6"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10</a:t>
            </a:fld>
            <a:endParaRPr lang="en-US"/>
          </a:p>
        </p:txBody>
      </p:sp>
    </p:spTree>
    <p:extLst>
      <p:ext uri="{BB962C8B-B14F-4D97-AF65-F5344CB8AC3E}">
        <p14:creationId xmlns:p14="http://schemas.microsoft.com/office/powerpoint/2010/main" val="38010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cris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0344"/>
            <a:ext cx="9144000" cy="5081666"/>
          </a:xfrm>
          <a:prstGeom prst="rect">
            <a:avLst/>
          </a:prstGeom>
        </p:spPr>
      </p:pic>
      <p:sp>
        <p:nvSpPr>
          <p:cNvPr id="13" name="Subtitle 2"/>
          <p:cNvSpPr txBox="1">
            <a:spLocks/>
          </p:cNvSpPr>
          <p:nvPr/>
        </p:nvSpPr>
        <p:spPr>
          <a:xfrm flipH="1">
            <a:off x="16306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not so subtle financial networks: 2011</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TextBox 3"/>
          <p:cNvSpPr txBox="1">
            <a:spLocks noChangeArrowheads="1"/>
          </p:cNvSpPr>
          <p:nvPr/>
        </p:nvSpPr>
        <p:spPr bwMode="auto">
          <a:xfrm>
            <a:off x="6478005"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11</a:t>
            </a:fld>
            <a:endParaRPr lang="en-US"/>
          </a:p>
        </p:txBody>
      </p:sp>
    </p:spTree>
    <p:extLst>
      <p:ext uri="{BB962C8B-B14F-4D97-AF65-F5344CB8AC3E}">
        <p14:creationId xmlns:p14="http://schemas.microsoft.com/office/powerpoint/2010/main" val="3296830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0258" name="Picture 3" descr="Bild1"/>
          <p:cNvPicPr>
            <a:picLocks noGrp="1" noChangeAspect="1" noChangeArrowheads="1"/>
          </p:cNvPicPr>
          <p:nvPr>
            <p:ph sz="half" idx="1"/>
          </p:nvPr>
        </p:nvPicPr>
        <p:blipFill>
          <a:blip r:embed="rId4"/>
          <a:srcRect/>
          <a:stretch>
            <a:fillRect/>
          </a:stretch>
        </p:blipFill>
        <p:spPr>
          <a:xfrm>
            <a:off x="2514600" y="955146"/>
            <a:ext cx="6172200" cy="3426354"/>
          </a:xfrm>
          <a:noFill/>
        </p:spPr>
      </p:pic>
      <p:pic>
        <p:nvPicPr>
          <p:cNvPr id="333828" name="Picture 4" descr="Bild4"/>
          <p:cNvPicPr>
            <a:picLocks noGrp="1" noChangeAspect="1" noChangeArrowheads="1"/>
          </p:cNvPicPr>
          <p:nvPr>
            <p:ph sz="half" idx="2"/>
          </p:nvPr>
        </p:nvPicPr>
        <p:blipFill>
          <a:blip r:embed="rId5"/>
          <a:srcRect/>
          <a:stretch>
            <a:fillRect/>
          </a:stretch>
        </p:blipFill>
        <p:spPr>
          <a:xfrm>
            <a:off x="2514600" y="868020"/>
            <a:ext cx="6248400" cy="3451489"/>
          </a:xfrm>
          <a:noFill/>
        </p:spPr>
      </p:pic>
      <p:sp>
        <p:nvSpPr>
          <p:cNvPr id="480261" name="Text Box 5"/>
          <p:cNvSpPr txBox="1">
            <a:spLocks noChangeArrowheads="1"/>
          </p:cNvSpPr>
          <p:nvPr/>
        </p:nvSpPr>
        <p:spPr bwMode="auto">
          <a:xfrm>
            <a:off x="609600" y="4889501"/>
            <a:ext cx="184666" cy="369332"/>
          </a:xfrm>
          <a:prstGeom prst="rect">
            <a:avLst/>
          </a:prstGeom>
          <a:noFill/>
          <a:ln w="9525">
            <a:noFill/>
            <a:miter lim="800000"/>
            <a:headEnd/>
            <a:tailEnd/>
          </a:ln>
        </p:spPr>
        <p:txBody>
          <a:bodyPr wrap="none">
            <a:prstTxWarp prst="textNoShape">
              <a:avLst/>
            </a:prstTxWarp>
            <a:spAutoFit/>
          </a:bodyPr>
          <a:lstStyle/>
          <a:p>
            <a:endParaRPr lang="hu-HU" sz="1800" b="0">
              <a:latin typeface="Arial" charset="0"/>
              <a:ea typeface="Arial" charset="0"/>
              <a:cs typeface="Arial" charset="0"/>
            </a:endParaRPr>
          </a:p>
        </p:txBody>
      </p:sp>
      <p:sp>
        <p:nvSpPr>
          <p:cNvPr id="480262" name="Text Box 6"/>
          <p:cNvSpPr txBox="1">
            <a:spLocks noChangeArrowheads="1"/>
          </p:cNvSpPr>
          <p:nvPr/>
        </p:nvSpPr>
        <p:spPr bwMode="auto">
          <a:xfrm>
            <a:off x="228600" y="1485900"/>
            <a:ext cx="966994" cy="369332"/>
          </a:xfrm>
          <a:prstGeom prst="rect">
            <a:avLst/>
          </a:prstGeom>
          <a:noFill/>
          <a:ln w="9525">
            <a:noFill/>
            <a:miter lim="800000"/>
            <a:headEnd/>
            <a:tailEnd/>
          </a:ln>
        </p:spPr>
        <p:txBody>
          <a:bodyPr wrap="none">
            <a:prstTxWarp prst="textNoShape">
              <a:avLst/>
            </a:prstTxWarp>
            <a:spAutoFit/>
          </a:bodyPr>
          <a:lstStyle/>
          <a:p>
            <a:r>
              <a:rPr lang="de-DE" b="1" dirty="0">
                <a:latin typeface="Helvetica"/>
                <a:ea typeface="Arial" charset="0"/>
                <a:cs typeface="Helvetica"/>
              </a:rPr>
              <a:t>Nodes:</a:t>
            </a:r>
          </a:p>
        </p:txBody>
      </p:sp>
      <p:sp>
        <p:nvSpPr>
          <p:cNvPr id="480263" name="Text Box 7"/>
          <p:cNvSpPr txBox="1">
            <a:spLocks noChangeArrowheads="1"/>
          </p:cNvSpPr>
          <p:nvPr/>
        </p:nvSpPr>
        <p:spPr bwMode="auto">
          <a:xfrm>
            <a:off x="228600" y="4152900"/>
            <a:ext cx="864427" cy="369332"/>
          </a:xfrm>
          <a:prstGeom prst="rect">
            <a:avLst/>
          </a:prstGeom>
          <a:noFill/>
          <a:ln w="9525">
            <a:noFill/>
            <a:miter lim="800000"/>
            <a:headEnd/>
            <a:tailEnd/>
          </a:ln>
        </p:spPr>
        <p:txBody>
          <a:bodyPr wrap="none">
            <a:prstTxWarp prst="textNoShape">
              <a:avLst/>
            </a:prstTxWarp>
            <a:spAutoFit/>
          </a:bodyPr>
          <a:lstStyle/>
          <a:p>
            <a:r>
              <a:rPr lang="de-DE" b="1" dirty="0">
                <a:latin typeface="Helvetica"/>
                <a:ea typeface="Arial" charset="0"/>
                <a:cs typeface="Helvetica"/>
              </a:rPr>
              <a:t>Links: </a:t>
            </a:r>
          </a:p>
        </p:txBody>
      </p:sp>
      <p:sp>
        <p:nvSpPr>
          <p:cNvPr id="480264" name="Text Box 8"/>
          <p:cNvSpPr txBox="1">
            <a:spLocks noChangeArrowheads="1"/>
          </p:cNvSpPr>
          <p:nvPr/>
        </p:nvSpPr>
        <p:spPr bwMode="auto">
          <a:xfrm>
            <a:off x="6781800" y="4525714"/>
            <a:ext cx="2061985" cy="215444"/>
          </a:xfrm>
          <a:prstGeom prst="rect">
            <a:avLst/>
          </a:prstGeom>
          <a:noFill/>
          <a:ln w="9525">
            <a:noFill/>
            <a:miter lim="800000"/>
            <a:headEnd/>
            <a:tailEnd/>
          </a:ln>
        </p:spPr>
        <p:txBody>
          <a:bodyPr wrap="none">
            <a:prstTxWarp prst="textNoShape">
              <a:avLst/>
            </a:prstTxWarp>
            <a:spAutoFit/>
          </a:bodyPr>
          <a:lstStyle/>
          <a:p>
            <a:r>
              <a:rPr lang="de-DE" sz="800" i="1" dirty="0" err="1">
                <a:latin typeface="Helvetica"/>
                <a:ea typeface="Arial" charset="0"/>
                <a:cs typeface="Helvetica"/>
              </a:rPr>
              <a:t>http://ecclectic.ss.uci.edu/~drwhite/Movie</a:t>
            </a:r>
            <a:endParaRPr lang="de-DE" sz="800" i="1" dirty="0">
              <a:latin typeface="Helvetica"/>
              <a:ea typeface="Arial" charset="0"/>
              <a:cs typeface="Helvetica"/>
            </a:endParaRPr>
          </a:p>
        </p:txBody>
      </p:sp>
      <p:sp>
        <p:nvSpPr>
          <p:cNvPr id="480265" name="Text Box 9"/>
          <p:cNvSpPr txBox="1">
            <a:spLocks noChangeArrowheads="1"/>
          </p:cNvSpPr>
          <p:nvPr/>
        </p:nvSpPr>
        <p:spPr bwMode="auto">
          <a:xfrm>
            <a:off x="-1311275" y="5224198"/>
            <a:ext cx="184666" cy="461665"/>
          </a:xfrm>
          <a:prstGeom prst="rect">
            <a:avLst/>
          </a:prstGeom>
          <a:noFill/>
          <a:ln w="9525">
            <a:noFill/>
            <a:miter lim="800000"/>
            <a:headEnd/>
            <a:tailEnd/>
          </a:ln>
        </p:spPr>
        <p:txBody>
          <a:bodyPr wrap="none">
            <a:prstTxWarp prst="textNoShape">
              <a:avLst/>
            </a:prstTxWarp>
            <a:spAutoFit/>
          </a:bodyPr>
          <a:lstStyle/>
          <a:p>
            <a:endParaRPr lang="hu-HU" sz="2400">
              <a:ea typeface="Arial" charset="0"/>
              <a:cs typeface="Arial" charset="0"/>
            </a:endParaRPr>
          </a:p>
        </p:txBody>
      </p:sp>
      <p:sp>
        <p:nvSpPr>
          <p:cNvPr id="1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BUSINESS TIES IN US BIOTECH-INDUSTRY</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3" name="Rectangle 12"/>
          <p:cNvSpPr/>
          <p:nvPr/>
        </p:nvSpPr>
        <p:spPr>
          <a:xfrm>
            <a:off x="1671626" y="2953048"/>
            <a:ext cx="228600" cy="1524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671626" y="4991100"/>
            <a:ext cx="228600" cy="1524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671626" y="2628900"/>
            <a:ext cx="228600" cy="152400"/>
          </a:xfrm>
          <a:prstGeom prst="rect">
            <a:avLst/>
          </a:prstGeom>
          <a:solidFill>
            <a:srgbClr val="DC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671626" y="2267248"/>
            <a:ext cx="228600" cy="1524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Box 4"/>
          <p:cNvSpPr txBox="1">
            <a:spLocks noChangeArrowheads="1"/>
          </p:cNvSpPr>
          <p:nvPr/>
        </p:nvSpPr>
        <p:spPr bwMode="auto">
          <a:xfrm>
            <a:off x="228600" y="1866900"/>
            <a:ext cx="1752600" cy="2000548"/>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Helvetica"/>
                <a:ea typeface="Arial" charset="0"/>
                <a:cs typeface="Helvetica"/>
              </a:rPr>
              <a:t>Companies</a:t>
            </a:r>
          </a:p>
          <a:p>
            <a:endParaRPr lang="en-US" sz="800" dirty="0">
              <a:solidFill>
                <a:srgbClr val="000000"/>
              </a:solidFill>
              <a:latin typeface="Helvetica"/>
              <a:ea typeface="Arial" charset="0"/>
              <a:cs typeface="Helvetica"/>
            </a:endParaRPr>
          </a:p>
          <a:p>
            <a:r>
              <a:rPr lang="en-US" sz="1400" dirty="0">
                <a:solidFill>
                  <a:srgbClr val="000000"/>
                </a:solidFill>
                <a:latin typeface="Helvetica"/>
                <a:ea typeface="Arial" charset="0"/>
                <a:cs typeface="Helvetica"/>
              </a:rPr>
              <a:t>Investment</a:t>
            </a:r>
          </a:p>
          <a:p>
            <a:endParaRPr lang="en-US" sz="800" dirty="0">
              <a:solidFill>
                <a:srgbClr val="000000"/>
              </a:solidFill>
              <a:latin typeface="Helvetica"/>
              <a:ea typeface="Arial" charset="0"/>
              <a:cs typeface="Helvetica"/>
            </a:endParaRPr>
          </a:p>
          <a:p>
            <a:r>
              <a:rPr lang="en-US" sz="1400" dirty="0">
                <a:solidFill>
                  <a:srgbClr val="000000"/>
                </a:solidFill>
                <a:latin typeface="Helvetica"/>
                <a:ea typeface="Arial" charset="0"/>
                <a:cs typeface="Helvetica"/>
              </a:rPr>
              <a:t>Pharma</a:t>
            </a:r>
          </a:p>
          <a:p>
            <a:endParaRPr lang="en-US" sz="800" dirty="0">
              <a:solidFill>
                <a:srgbClr val="000000"/>
              </a:solidFill>
              <a:latin typeface="Helvetica"/>
              <a:ea typeface="Arial" charset="0"/>
              <a:cs typeface="Helvetica"/>
            </a:endParaRPr>
          </a:p>
          <a:p>
            <a:r>
              <a:rPr lang="en-US" sz="1400" dirty="0">
                <a:solidFill>
                  <a:srgbClr val="000000"/>
                </a:solidFill>
                <a:latin typeface="Helvetica"/>
                <a:ea typeface="Arial" charset="0"/>
                <a:cs typeface="Helvetica"/>
              </a:rPr>
              <a:t>Research Labs</a:t>
            </a:r>
          </a:p>
          <a:p>
            <a:endParaRPr lang="en-US" sz="800" dirty="0">
              <a:solidFill>
                <a:srgbClr val="000000"/>
              </a:solidFill>
              <a:latin typeface="Helvetica"/>
              <a:ea typeface="Arial" charset="0"/>
              <a:cs typeface="Helvetica"/>
            </a:endParaRPr>
          </a:p>
          <a:p>
            <a:r>
              <a:rPr lang="en-US" sz="1400" dirty="0">
                <a:solidFill>
                  <a:srgbClr val="000000"/>
                </a:solidFill>
                <a:latin typeface="Helvetica"/>
                <a:ea typeface="Arial" charset="0"/>
                <a:cs typeface="Helvetica"/>
              </a:rPr>
              <a:t>Public</a:t>
            </a:r>
          </a:p>
          <a:p>
            <a:endParaRPr lang="en-US" sz="800" dirty="0">
              <a:solidFill>
                <a:srgbClr val="000000"/>
              </a:solidFill>
              <a:latin typeface="Helvetica"/>
              <a:ea typeface="Arial" charset="0"/>
              <a:cs typeface="Helvetica"/>
            </a:endParaRPr>
          </a:p>
          <a:p>
            <a:r>
              <a:rPr lang="en-US" sz="1400" dirty="0">
                <a:solidFill>
                  <a:srgbClr val="000000"/>
                </a:solidFill>
                <a:latin typeface="Helvetica"/>
                <a:ea typeface="Arial" charset="0"/>
                <a:cs typeface="Helvetica"/>
              </a:rPr>
              <a:t>Biotechnology</a:t>
            </a:r>
          </a:p>
        </p:txBody>
      </p:sp>
      <p:sp>
        <p:nvSpPr>
          <p:cNvPr id="19" name="Rectangle 18"/>
          <p:cNvSpPr/>
          <p:nvPr/>
        </p:nvSpPr>
        <p:spPr>
          <a:xfrm>
            <a:off x="1671626" y="3638848"/>
            <a:ext cx="228600" cy="1524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671626" y="3314700"/>
            <a:ext cx="228600" cy="1524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671626" y="5300398"/>
            <a:ext cx="228600" cy="1524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671626" y="1943100"/>
            <a:ext cx="228600" cy="1524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671626" y="4664958"/>
            <a:ext cx="228600" cy="1524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Box 4"/>
          <p:cNvSpPr txBox="1">
            <a:spLocks noChangeArrowheads="1"/>
          </p:cNvSpPr>
          <p:nvPr/>
        </p:nvSpPr>
        <p:spPr bwMode="auto">
          <a:xfrm>
            <a:off x="228600" y="4539615"/>
            <a:ext cx="1752600" cy="984885"/>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Helvetica"/>
                <a:ea typeface="Arial" charset="0"/>
                <a:cs typeface="Helvetica"/>
              </a:rPr>
              <a:t>Collaborations</a:t>
            </a:r>
          </a:p>
          <a:p>
            <a:endParaRPr lang="en-US" sz="800" dirty="0">
              <a:solidFill>
                <a:srgbClr val="000000"/>
              </a:solidFill>
              <a:latin typeface="Helvetica"/>
              <a:ea typeface="Arial" charset="0"/>
              <a:cs typeface="Helvetica"/>
            </a:endParaRPr>
          </a:p>
          <a:p>
            <a:r>
              <a:rPr lang="en-US" sz="1400" dirty="0">
                <a:solidFill>
                  <a:srgbClr val="000000"/>
                </a:solidFill>
                <a:latin typeface="Helvetica"/>
                <a:ea typeface="Arial" charset="0"/>
                <a:cs typeface="Helvetica"/>
              </a:rPr>
              <a:t>Financial</a:t>
            </a:r>
          </a:p>
          <a:p>
            <a:endParaRPr lang="en-US" sz="800" dirty="0">
              <a:solidFill>
                <a:srgbClr val="000000"/>
              </a:solidFill>
              <a:latin typeface="Helvetica"/>
              <a:ea typeface="Arial" charset="0"/>
              <a:cs typeface="Helvetica"/>
            </a:endParaRPr>
          </a:p>
          <a:p>
            <a:r>
              <a:rPr lang="en-US" sz="1400" dirty="0">
                <a:solidFill>
                  <a:srgbClr val="000000"/>
                </a:solidFill>
                <a:latin typeface="Helvetica"/>
                <a:ea typeface="Arial" charset="0"/>
                <a:cs typeface="Helvetica"/>
              </a:rPr>
              <a:t>R&amp;D</a:t>
            </a:r>
          </a:p>
        </p:txBody>
      </p:sp>
      <p:sp>
        <p:nvSpPr>
          <p:cNvPr id="25" name="TextBox 24"/>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12</a:t>
            </a:fld>
            <a:endParaRPr lang="en-US"/>
          </a:p>
        </p:txBody>
      </p:sp>
    </p:spTree>
    <p:custDataLst>
      <p:tags r:id="rId1"/>
    </p:custDataLst>
    <p:extLst>
      <p:ext uri="{BB962C8B-B14F-4D97-AF65-F5344CB8AC3E}">
        <p14:creationId xmlns:p14="http://schemas.microsoft.com/office/powerpoint/2010/main" val="84192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33828"/>
                                        </p:tgtEl>
                                        <p:attrNameLst>
                                          <p:attrName>style.visibility</p:attrName>
                                        </p:attrNameLst>
                                      </p:cBhvr>
                                      <p:to>
                                        <p:strVal val="visible"/>
                                      </p:to>
                                    </p:set>
                                    <p:animEffect transition="in" filter="strips(downLeft)">
                                      <p:cBhvr>
                                        <p:cTn id="7" dur="500"/>
                                        <p:tgtEl>
                                          <p:spTgt spid="333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INTERNET</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244" name="Picture 2" descr="hal1"/>
          <p:cNvPicPr>
            <a:picLocks noChangeAspect="1" noChangeArrowheads="1"/>
          </p:cNvPicPr>
          <p:nvPr/>
        </p:nvPicPr>
        <p:blipFill>
          <a:blip r:embed="rId2"/>
          <a:srcRect/>
          <a:stretch>
            <a:fillRect/>
          </a:stretch>
        </p:blipFill>
        <p:spPr bwMode="auto">
          <a:xfrm>
            <a:off x="4572000" y="3074156"/>
            <a:ext cx="4411532" cy="2145544"/>
          </a:xfrm>
          <a:prstGeom prst="rect">
            <a:avLst/>
          </a:prstGeom>
          <a:noFill/>
          <a:ln w="9525">
            <a:noFill/>
            <a:miter lim="800000"/>
            <a:headEnd/>
            <a:tailEnd/>
          </a:ln>
        </p:spPr>
      </p:pic>
      <p:pic>
        <p:nvPicPr>
          <p:cNvPr id="245" name="Picture 3" descr="internet"/>
          <p:cNvPicPr>
            <a:picLocks noChangeAspect="1" noChangeArrowheads="1"/>
          </p:cNvPicPr>
          <p:nvPr/>
        </p:nvPicPr>
        <p:blipFill>
          <a:blip r:embed="rId3"/>
          <a:srcRect/>
          <a:stretch>
            <a:fillRect/>
          </a:stretch>
        </p:blipFill>
        <p:spPr bwMode="auto">
          <a:xfrm>
            <a:off x="4572000" y="795888"/>
            <a:ext cx="4411532" cy="2061612"/>
          </a:xfrm>
          <a:prstGeom prst="rect">
            <a:avLst/>
          </a:prstGeom>
          <a:noFill/>
          <a:ln w="9525">
            <a:noFill/>
            <a:miter lim="800000"/>
            <a:headEnd/>
            <a:tailEnd/>
          </a:ln>
        </p:spPr>
      </p:pic>
      <p:grpSp>
        <p:nvGrpSpPr>
          <p:cNvPr id="253" name="Group 252"/>
          <p:cNvGrpSpPr/>
          <p:nvPr/>
        </p:nvGrpSpPr>
        <p:grpSpPr>
          <a:xfrm>
            <a:off x="152400" y="1454889"/>
            <a:ext cx="4080945" cy="2850411"/>
            <a:chOff x="76200" y="1454889"/>
            <a:chExt cx="4080945" cy="2850411"/>
          </a:xfrm>
        </p:grpSpPr>
        <p:sp>
          <p:nvSpPr>
            <p:cNvPr id="110" name="Oval 109"/>
            <p:cNvSpPr/>
            <p:nvPr/>
          </p:nvSpPr>
          <p:spPr>
            <a:xfrm>
              <a:off x="2580797" y="2003676"/>
              <a:ext cx="1529839" cy="1187845"/>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848464" y="2003677"/>
              <a:ext cx="1138725" cy="907828"/>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12" name="Oval 111"/>
            <p:cNvSpPr/>
            <p:nvPr/>
          </p:nvSpPr>
          <p:spPr>
            <a:xfrm>
              <a:off x="713731" y="3243368"/>
              <a:ext cx="1604399" cy="1061932"/>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nvGrpSpPr>
            <p:cNvPr id="12" name="Group 46"/>
            <p:cNvGrpSpPr>
              <a:grpSpLocks/>
            </p:cNvGrpSpPr>
            <p:nvPr/>
          </p:nvGrpSpPr>
          <p:grpSpPr bwMode="auto">
            <a:xfrm>
              <a:off x="553190" y="1598101"/>
              <a:ext cx="481371" cy="421199"/>
              <a:chOff x="1056" y="1920"/>
              <a:chExt cx="384" cy="336"/>
            </a:xfrm>
          </p:grpSpPr>
          <p:sp>
            <p:nvSpPr>
              <p:cNvPr id="13"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4"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5"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7"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3" name="Group 46"/>
            <p:cNvGrpSpPr>
              <a:grpSpLocks/>
            </p:cNvGrpSpPr>
            <p:nvPr/>
          </p:nvGrpSpPr>
          <p:grpSpPr bwMode="auto">
            <a:xfrm>
              <a:off x="83723" y="2131501"/>
              <a:ext cx="481371" cy="421199"/>
              <a:chOff x="1056" y="1920"/>
              <a:chExt cx="384" cy="336"/>
            </a:xfrm>
          </p:grpSpPr>
          <p:sp>
            <p:nvSpPr>
              <p:cNvPr id="24"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5"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6"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7"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9"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0" name="Group 46"/>
            <p:cNvGrpSpPr>
              <a:grpSpLocks/>
            </p:cNvGrpSpPr>
            <p:nvPr/>
          </p:nvGrpSpPr>
          <p:grpSpPr bwMode="auto">
            <a:xfrm>
              <a:off x="248390" y="2628900"/>
              <a:ext cx="481371" cy="421199"/>
              <a:chOff x="1056" y="1920"/>
              <a:chExt cx="384" cy="336"/>
            </a:xfrm>
          </p:grpSpPr>
          <p:sp>
            <p:nvSpPr>
              <p:cNvPr id="31"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2"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3"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5"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6"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7" name="Group 46"/>
            <p:cNvGrpSpPr>
              <a:grpSpLocks/>
            </p:cNvGrpSpPr>
            <p:nvPr/>
          </p:nvGrpSpPr>
          <p:grpSpPr bwMode="auto">
            <a:xfrm>
              <a:off x="1415561" y="1511300"/>
              <a:ext cx="481371" cy="421199"/>
              <a:chOff x="1056" y="1920"/>
              <a:chExt cx="384" cy="336"/>
            </a:xfrm>
          </p:grpSpPr>
          <p:sp>
            <p:nvSpPr>
              <p:cNvPr id="38"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9"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40"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1"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2"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3"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44" name="Group 46"/>
            <p:cNvGrpSpPr>
              <a:grpSpLocks/>
            </p:cNvGrpSpPr>
            <p:nvPr/>
          </p:nvGrpSpPr>
          <p:grpSpPr bwMode="auto">
            <a:xfrm>
              <a:off x="2939561" y="1454889"/>
              <a:ext cx="481371" cy="421199"/>
              <a:chOff x="1056" y="1920"/>
              <a:chExt cx="384" cy="336"/>
            </a:xfrm>
          </p:grpSpPr>
          <p:sp>
            <p:nvSpPr>
              <p:cNvPr id="45"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46"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47"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8"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9"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0"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51" name="Group 46"/>
            <p:cNvGrpSpPr>
              <a:grpSpLocks/>
            </p:cNvGrpSpPr>
            <p:nvPr/>
          </p:nvGrpSpPr>
          <p:grpSpPr bwMode="auto">
            <a:xfrm>
              <a:off x="76200" y="3787125"/>
              <a:ext cx="481371" cy="421199"/>
              <a:chOff x="1056" y="1920"/>
              <a:chExt cx="384" cy="336"/>
            </a:xfrm>
          </p:grpSpPr>
          <p:sp>
            <p:nvSpPr>
              <p:cNvPr id="52"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53"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54"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5"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6"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7"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58" name="Group 46"/>
            <p:cNvGrpSpPr>
              <a:grpSpLocks/>
            </p:cNvGrpSpPr>
            <p:nvPr/>
          </p:nvGrpSpPr>
          <p:grpSpPr bwMode="auto">
            <a:xfrm>
              <a:off x="2305790" y="3866100"/>
              <a:ext cx="481371" cy="421199"/>
              <a:chOff x="1056" y="1920"/>
              <a:chExt cx="384" cy="336"/>
            </a:xfrm>
          </p:grpSpPr>
          <p:sp>
            <p:nvSpPr>
              <p:cNvPr id="59"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0"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1"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2"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3"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4"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65" name="Group 46"/>
            <p:cNvGrpSpPr>
              <a:grpSpLocks/>
            </p:cNvGrpSpPr>
            <p:nvPr/>
          </p:nvGrpSpPr>
          <p:grpSpPr bwMode="auto">
            <a:xfrm>
              <a:off x="1896932" y="2685739"/>
              <a:ext cx="481371" cy="421199"/>
              <a:chOff x="1056" y="1920"/>
              <a:chExt cx="384" cy="336"/>
            </a:xfrm>
          </p:grpSpPr>
          <p:sp>
            <p:nvSpPr>
              <p:cNvPr id="66"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7"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8"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9"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0"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72" name="Group 46"/>
            <p:cNvGrpSpPr>
              <a:grpSpLocks/>
            </p:cNvGrpSpPr>
            <p:nvPr/>
          </p:nvGrpSpPr>
          <p:grpSpPr bwMode="auto">
            <a:xfrm>
              <a:off x="3420932" y="3289300"/>
              <a:ext cx="481371" cy="421199"/>
              <a:chOff x="1056" y="1920"/>
              <a:chExt cx="384" cy="336"/>
            </a:xfrm>
          </p:grpSpPr>
          <p:sp>
            <p:nvSpPr>
              <p:cNvPr id="73"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74"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75"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6"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7"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8"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79" name="Group 46"/>
            <p:cNvGrpSpPr>
              <a:grpSpLocks/>
            </p:cNvGrpSpPr>
            <p:nvPr/>
          </p:nvGrpSpPr>
          <p:grpSpPr bwMode="auto">
            <a:xfrm>
              <a:off x="3675774" y="1519126"/>
              <a:ext cx="481371" cy="421199"/>
              <a:chOff x="1056" y="1920"/>
              <a:chExt cx="384" cy="336"/>
            </a:xfrm>
          </p:grpSpPr>
          <p:sp>
            <p:nvSpPr>
              <p:cNvPr id="80"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1"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2"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4"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5"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86" name="Group 20"/>
            <p:cNvGrpSpPr>
              <a:grpSpLocks/>
            </p:cNvGrpSpPr>
            <p:nvPr/>
          </p:nvGrpSpPr>
          <p:grpSpPr bwMode="auto">
            <a:xfrm>
              <a:off x="2643036" y="2320362"/>
              <a:ext cx="270227" cy="365377"/>
              <a:chOff x="1776" y="1020"/>
              <a:chExt cx="204" cy="276"/>
            </a:xfrm>
          </p:grpSpPr>
          <p:sp>
            <p:nvSpPr>
              <p:cNvPr id="8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89" name="Group 20"/>
            <p:cNvGrpSpPr>
              <a:grpSpLocks/>
            </p:cNvGrpSpPr>
            <p:nvPr/>
          </p:nvGrpSpPr>
          <p:grpSpPr bwMode="auto">
            <a:xfrm>
              <a:off x="900067" y="2212665"/>
              <a:ext cx="270227" cy="365377"/>
              <a:chOff x="1776" y="1020"/>
              <a:chExt cx="204" cy="276"/>
            </a:xfrm>
          </p:grpSpPr>
          <p:sp>
            <p:nvSpPr>
              <p:cNvPr id="90"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91"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92" name="Group 20"/>
            <p:cNvGrpSpPr>
              <a:grpSpLocks/>
            </p:cNvGrpSpPr>
            <p:nvPr/>
          </p:nvGrpSpPr>
          <p:grpSpPr bwMode="auto">
            <a:xfrm>
              <a:off x="1566533" y="2247900"/>
              <a:ext cx="270227" cy="365377"/>
              <a:chOff x="1776" y="1020"/>
              <a:chExt cx="204" cy="276"/>
            </a:xfrm>
          </p:grpSpPr>
          <p:sp>
            <p:nvSpPr>
              <p:cNvPr id="93"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94"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95" name="Group 20"/>
            <p:cNvGrpSpPr>
              <a:grpSpLocks/>
            </p:cNvGrpSpPr>
            <p:nvPr/>
          </p:nvGrpSpPr>
          <p:grpSpPr bwMode="auto">
            <a:xfrm>
              <a:off x="1186961" y="2476500"/>
              <a:ext cx="270227" cy="365377"/>
              <a:chOff x="1776" y="1020"/>
              <a:chExt cx="204" cy="276"/>
            </a:xfrm>
          </p:grpSpPr>
          <p:sp>
            <p:nvSpPr>
              <p:cNvPr id="96"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97"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98" name="Group 20"/>
            <p:cNvGrpSpPr>
              <a:grpSpLocks/>
            </p:cNvGrpSpPr>
            <p:nvPr/>
          </p:nvGrpSpPr>
          <p:grpSpPr bwMode="auto">
            <a:xfrm>
              <a:off x="1095356" y="3766923"/>
              <a:ext cx="270227" cy="365377"/>
              <a:chOff x="1776" y="1020"/>
              <a:chExt cx="204" cy="276"/>
            </a:xfrm>
          </p:grpSpPr>
          <p:sp>
            <p:nvSpPr>
              <p:cNvPr id="99"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00"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1" name="Group 20"/>
            <p:cNvGrpSpPr>
              <a:grpSpLocks/>
            </p:cNvGrpSpPr>
            <p:nvPr/>
          </p:nvGrpSpPr>
          <p:grpSpPr bwMode="auto">
            <a:xfrm>
              <a:off x="885024" y="3345122"/>
              <a:ext cx="270227" cy="365377"/>
              <a:chOff x="1776" y="1020"/>
              <a:chExt cx="204" cy="276"/>
            </a:xfrm>
          </p:grpSpPr>
          <p:sp>
            <p:nvSpPr>
              <p:cNvPr id="102"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03"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4" name="Group 20"/>
            <p:cNvGrpSpPr>
              <a:grpSpLocks/>
            </p:cNvGrpSpPr>
            <p:nvPr/>
          </p:nvGrpSpPr>
          <p:grpSpPr bwMode="auto">
            <a:xfrm>
              <a:off x="1450134" y="3266147"/>
              <a:ext cx="270227" cy="365377"/>
              <a:chOff x="1776" y="1020"/>
              <a:chExt cx="204" cy="276"/>
            </a:xfrm>
          </p:grpSpPr>
          <p:sp>
            <p:nvSpPr>
              <p:cNvPr id="105"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06"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7" name="Group 20"/>
            <p:cNvGrpSpPr>
              <a:grpSpLocks/>
            </p:cNvGrpSpPr>
            <p:nvPr/>
          </p:nvGrpSpPr>
          <p:grpSpPr bwMode="auto">
            <a:xfrm>
              <a:off x="1907334" y="3619500"/>
              <a:ext cx="270227" cy="365377"/>
              <a:chOff x="1776" y="1020"/>
              <a:chExt cx="204" cy="276"/>
            </a:xfrm>
          </p:grpSpPr>
          <p:sp>
            <p:nvSpPr>
              <p:cNvPr id="108"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09"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13" name="Group 20"/>
            <p:cNvGrpSpPr>
              <a:grpSpLocks/>
            </p:cNvGrpSpPr>
            <p:nvPr/>
          </p:nvGrpSpPr>
          <p:grpSpPr bwMode="auto">
            <a:xfrm>
              <a:off x="1284207" y="2003677"/>
              <a:ext cx="270227" cy="365377"/>
              <a:chOff x="1776" y="1020"/>
              <a:chExt cx="204" cy="276"/>
            </a:xfrm>
          </p:grpSpPr>
          <p:sp>
            <p:nvSpPr>
              <p:cNvPr id="114"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15"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16" name="Group 20"/>
            <p:cNvGrpSpPr>
              <a:grpSpLocks/>
            </p:cNvGrpSpPr>
            <p:nvPr/>
          </p:nvGrpSpPr>
          <p:grpSpPr bwMode="auto">
            <a:xfrm>
              <a:off x="3210603" y="2029977"/>
              <a:ext cx="270227" cy="365377"/>
              <a:chOff x="1776" y="1020"/>
              <a:chExt cx="204" cy="276"/>
            </a:xfrm>
          </p:grpSpPr>
          <p:sp>
            <p:nvSpPr>
              <p:cNvPr id="11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1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19" name="Group 20"/>
            <p:cNvGrpSpPr>
              <a:grpSpLocks/>
            </p:cNvGrpSpPr>
            <p:nvPr/>
          </p:nvGrpSpPr>
          <p:grpSpPr bwMode="auto">
            <a:xfrm>
              <a:off x="3548796" y="2640021"/>
              <a:ext cx="270227" cy="365377"/>
              <a:chOff x="1776" y="1020"/>
              <a:chExt cx="204" cy="276"/>
            </a:xfrm>
          </p:grpSpPr>
          <p:sp>
            <p:nvSpPr>
              <p:cNvPr id="120"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21"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22" name="Group 20"/>
            <p:cNvGrpSpPr>
              <a:grpSpLocks/>
            </p:cNvGrpSpPr>
            <p:nvPr/>
          </p:nvGrpSpPr>
          <p:grpSpPr bwMode="auto">
            <a:xfrm>
              <a:off x="2946445" y="2600828"/>
              <a:ext cx="270227" cy="365377"/>
              <a:chOff x="1776" y="1020"/>
              <a:chExt cx="204" cy="276"/>
            </a:xfrm>
          </p:grpSpPr>
          <p:sp>
            <p:nvSpPr>
              <p:cNvPr id="123"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24"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cxnSp>
          <p:nvCxnSpPr>
            <p:cNvPr id="126" name="Straight Connector 125"/>
            <p:cNvCxnSpPr>
              <a:stCxn id="91" idx="1"/>
            </p:cNvCxnSpPr>
            <p:nvPr/>
          </p:nvCxnSpPr>
          <p:spPr>
            <a:xfrm rot="5400000">
              <a:off x="751895" y="2013960"/>
              <a:ext cx="219694" cy="61710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a:stCxn id="91" idx="1"/>
            </p:cNvCxnSpPr>
            <p:nvPr/>
          </p:nvCxnSpPr>
          <p:spPr>
            <a:xfrm rot="5400000" flipH="1">
              <a:off x="945574" y="1987945"/>
              <a:ext cx="313708" cy="13573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97" idx="1"/>
              <a:endCxn id="91" idx="1"/>
            </p:cNvCxnSpPr>
            <p:nvPr/>
          </p:nvCxnSpPr>
          <p:spPr>
            <a:xfrm rot="5400000" flipH="1">
              <a:off x="1181823" y="2201136"/>
              <a:ext cx="263835" cy="28689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94" idx="1"/>
              <a:endCxn id="97" idx="1"/>
            </p:cNvCxnSpPr>
            <p:nvPr/>
          </p:nvCxnSpPr>
          <p:spPr>
            <a:xfrm rot="5400000">
              <a:off x="1532674" y="2172414"/>
              <a:ext cx="228600" cy="3795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stCxn id="94" idx="1"/>
              <a:endCxn id="115" idx="1"/>
            </p:cNvCxnSpPr>
            <p:nvPr/>
          </p:nvCxnSpPr>
          <p:spPr>
            <a:xfrm rot="5400000" flipH="1">
              <a:off x="1573485" y="1984626"/>
              <a:ext cx="244223" cy="282326"/>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a:stCxn id="38" idx="3"/>
              <a:endCxn id="115" idx="1"/>
            </p:cNvCxnSpPr>
            <p:nvPr/>
          </p:nvCxnSpPr>
          <p:spPr>
            <a:xfrm rot="5400000">
              <a:off x="1539666" y="1947268"/>
              <a:ext cx="71178" cy="4164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stCxn id="97" idx="1"/>
            </p:cNvCxnSpPr>
            <p:nvPr/>
          </p:nvCxnSpPr>
          <p:spPr>
            <a:xfrm rot="5400000">
              <a:off x="866847" y="2339415"/>
              <a:ext cx="453256" cy="72742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97" idx="1"/>
              <a:endCxn id="103" idx="1"/>
            </p:cNvCxnSpPr>
            <p:nvPr/>
          </p:nvCxnSpPr>
          <p:spPr>
            <a:xfrm rot="5400000">
              <a:off x="871909" y="2759843"/>
              <a:ext cx="868622" cy="30193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06" idx="1"/>
              <a:endCxn id="100" idx="1"/>
            </p:cNvCxnSpPr>
            <p:nvPr/>
          </p:nvCxnSpPr>
          <p:spPr>
            <a:xfrm rot="5400000">
              <a:off x="1292584" y="3339146"/>
              <a:ext cx="500776" cy="35477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6" idx="1"/>
              <a:endCxn id="109" idx="1"/>
            </p:cNvCxnSpPr>
            <p:nvPr/>
          </p:nvCxnSpPr>
          <p:spPr>
            <a:xfrm rot="16200000" flipH="1">
              <a:off x="1772285" y="3214223"/>
              <a:ext cx="353353" cy="45720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106" idx="1"/>
              <a:endCxn id="103" idx="1"/>
            </p:cNvCxnSpPr>
            <p:nvPr/>
          </p:nvCxnSpPr>
          <p:spPr>
            <a:xfrm rot="5400000">
              <a:off x="1398319" y="3023079"/>
              <a:ext cx="78975" cy="56511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a:stCxn id="103" idx="1"/>
              <a:endCxn id="100" idx="1"/>
            </p:cNvCxnSpPr>
            <p:nvPr/>
          </p:nvCxnSpPr>
          <p:spPr>
            <a:xfrm rot="16200000" flipH="1">
              <a:off x="1049517" y="3450856"/>
              <a:ext cx="421801" cy="21033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a:stCxn id="100" idx="1"/>
            </p:cNvCxnSpPr>
            <p:nvPr/>
          </p:nvCxnSpPr>
          <p:spPr>
            <a:xfrm rot="5400000">
              <a:off x="801048" y="3523446"/>
              <a:ext cx="321058" cy="80801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09" idx="1"/>
            </p:cNvCxnSpPr>
            <p:nvPr/>
          </p:nvCxnSpPr>
          <p:spPr>
            <a:xfrm rot="16200000" flipH="1">
              <a:off x="2024356" y="3772704"/>
              <a:ext cx="547458" cy="24104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a:endCxn id="124" idx="1"/>
            </p:cNvCxnSpPr>
            <p:nvPr/>
          </p:nvCxnSpPr>
          <p:spPr>
            <a:xfrm flipV="1">
              <a:off x="2378306" y="2600828"/>
              <a:ext cx="838366" cy="3857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a:stCxn id="124" idx="1"/>
              <a:endCxn id="88" idx="1"/>
            </p:cNvCxnSpPr>
            <p:nvPr/>
          </p:nvCxnSpPr>
          <p:spPr>
            <a:xfrm rot="5400000" flipH="1">
              <a:off x="2924735" y="2308891"/>
              <a:ext cx="280466" cy="30340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94" idx="1"/>
              <a:endCxn id="88" idx="1"/>
            </p:cNvCxnSpPr>
            <p:nvPr/>
          </p:nvCxnSpPr>
          <p:spPr>
            <a:xfrm rot="16200000" flipH="1">
              <a:off x="2338780" y="1745879"/>
              <a:ext cx="72462" cy="107650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a:stCxn id="94" idx="1"/>
              <a:endCxn id="118" idx="1"/>
            </p:cNvCxnSpPr>
            <p:nvPr/>
          </p:nvCxnSpPr>
          <p:spPr>
            <a:xfrm rot="5400000" flipH="1" flipV="1">
              <a:off x="2549833" y="1316904"/>
              <a:ext cx="217923" cy="164407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121" idx="1"/>
              <a:endCxn id="118" idx="1"/>
            </p:cNvCxnSpPr>
            <p:nvPr/>
          </p:nvCxnSpPr>
          <p:spPr>
            <a:xfrm rot="5400000" flipH="1">
              <a:off x="3344905" y="2165903"/>
              <a:ext cx="610044" cy="33819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a:endCxn id="118" idx="1"/>
            </p:cNvCxnSpPr>
            <p:nvPr/>
          </p:nvCxnSpPr>
          <p:spPr>
            <a:xfrm rot="16200000" flipH="1">
              <a:off x="3313765" y="1862912"/>
              <a:ext cx="274232" cy="5989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a:stCxn id="121" idx="1"/>
              <a:endCxn id="88" idx="1"/>
            </p:cNvCxnSpPr>
            <p:nvPr/>
          </p:nvCxnSpPr>
          <p:spPr>
            <a:xfrm rot="5400000" flipH="1">
              <a:off x="3206313" y="2027312"/>
              <a:ext cx="319659" cy="90576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80" idx="2"/>
              <a:endCxn id="121" idx="1"/>
            </p:cNvCxnSpPr>
            <p:nvPr/>
          </p:nvCxnSpPr>
          <p:spPr>
            <a:xfrm flipH="1">
              <a:off x="3819023" y="1880154"/>
              <a:ext cx="277951" cy="75986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a:endCxn id="121" idx="1"/>
            </p:cNvCxnSpPr>
            <p:nvPr/>
          </p:nvCxnSpPr>
          <p:spPr>
            <a:xfrm rot="16200000" flipV="1">
              <a:off x="3385596" y="3073448"/>
              <a:ext cx="950136" cy="8328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a:stCxn id="109" idx="1"/>
              <a:endCxn id="121" idx="1"/>
            </p:cNvCxnSpPr>
            <p:nvPr/>
          </p:nvCxnSpPr>
          <p:spPr>
            <a:xfrm rot="5400000" flipH="1" flipV="1">
              <a:off x="2508552" y="2309030"/>
              <a:ext cx="979479" cy="164146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8" name="Text Box 8"/>
            <p:cNvSpPr txBox="1">
              <a:spLocks noChangeArrowheads="1"/>
            </p:cNvSpPr>
            <p:nvPr/>
          </p:nvSpPr>
          <p:spPr bwMode="auto">
            <a:xfrm>
              <a:off x="1720361" y="1943100"/>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domain2</a:t>
              </a:r>
            </a:p>
          </p:txBody>
        </p:sp>
        <p:sp>
          <p:nvSpPr>
            <p:cNvPr id="250" name="Text Box 8"/>
            <p:cNvSpPr txBox="1">
              <a:spLocks noChangeArrowheads="1"/>
            </p:cNvSpPr>
            <p:nvPr/>
          </p:nvSpPr>
          <p:spPr bwMode="auto">
            <a:xfrm>
              <a:off x="3165808" y="2565856"/>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domain1</a:t>
              </a:r>
            </a:p>
          </p:txBody>
        </p:sp>
        <p:sp>
          <p:nvSpPr>
            <p:cNvPr id="251" name="Text Box 8"/>
            <p:cNvSpPr txBox="1">
              <a:spLocks noChangeArrowheads="1"/>
            </p:cNvSpPr>
            <p:nvPr/>
          </p:nvSpPr>
          <p:spPr bwMode="auto">
            <a:xfrm>
              <a:off x="1442838" y="4000500"/>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domain3</a:t>
              </a:r>
            </a:p>
          </p:txBody>
        </p:sp>
        <p:sp>
          <p:nvSpPr>
            <p:cNvPr id="252" name="Text Box 8"/>
            <p:cNvSpPr txBox="1">
              <a:spLocks noChangeArrowheads="1"/>
            </p:cNvSpPr>
            <p:nvPr/>
          </p:nvSpPr>
          <p:spPr bwMode="auto">
            <a:xfrm>
              <a:off x="1371600" y="3602777"/>
              <a:ext cx="5383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router</a:t>
              </a:r>
            </a:p>
          </p:txBody>
        </p:sp>
      </p:grpSp>
      <p:sp>
        <p:nvSpPr>
          <p:cNvPr id="144" name="TextBox 14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13</a:t>
            </a:fld>
            <a:endParaRPr lang="en-US"/>
          </a:p>
        </p:txBody>
      </p:sp>
    </p:spTree>
    <p:extLst>
      <p:ext uri="{BB962C8B-B14F-4D97-AF65-F5344CB8AC3E}">
        <p14:creationId xmlns:p14="http://schemas.microsoft.com/office/powerpoint/2010/main" val="34612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16_neuron.jpg"/>
          <p:cNvPicPr>
            <a:picLocks noChangeAspect="1"/>
          </p:cNvPicPr>
          <p:nvPr/>
        </p:nvPicPr>
        <p:blipFill>
          <a:blip r:embed="rId3"/>
          <a:stretch>
            <a:fillRect/>
          </a:stretch>
        </p:blipFill>
        <p:spPr>
          <a:xfrm flipH="1">
            <a:off x="0" y="0"/>
            <a:ext cx="9144000" cy="5715000"/>
          </a:xfrm>
          <a:prstGeom prst="rect">
            <a:avLst/>
          </a:prstGeom>
        </p:spPr>
      </p:pic>
      <p:sp>
        <p:nvSpPr>
          <p:cNvPr id="2" name="Title 1"/>
          <p:cNvSpPr>
            <a:spLocks noGrp="1"/>
          </p:cNvSpPr>
          <p:nvPr>
            <p:ph type="ctrTitle"/>
          </p:nvPr>
        </p:nvSpPr>
        <p:spPr>
          <a:xfrm>
            <a:off x="457200" y="-317500"/>
            <a:ext cx="7772400" cy="1225021"/>
          </a:xfrm>
        </p:spPr>
        <p:txBody>
          <a:bodyPr>
            <a:normAutofit/>
          </a:bodyPr>
          <a:lstStyle/>
          <a:p>
            <a:r>
              <a:rPr lang="en-US" sz="3200" b="1" dirty="0">
                <a:solidFill>
                  <a:srgbClr val="FF0000"/>
                </a:solidFill>
              </a:rPr>
              <a:t>Brain</a:t>
            </a:r>
          </a:p>
        </p:txBody>
      </p:sp>
      <p:sp>
        <p:nvSpPr>
          <p:cNvPr id="9" name="TextBox 8"/>
          <p:cNvSpPr txBox="1"/>
          <p:nvPr/>
        </p:nvSpPr>
        <p:spPr>
          <a:xfrm>
            <a:off x="1600200" y="1366778"/>
            <a:ext cx="4743450" cy="2862322"/>
          </a:xfrm>
          <a:prstGeom prst="rect">
            <a:avLst/>
          </a:prstGeom>
          <a:noFill/>
        </p:spPr>
        <p:txBody>
          <a:bodyPr wrap="square" rtlCol="0">
            <a:spAutoFit/>
          </a:bodyPr>
          <a:lstStyle/>
          <a:p>
            <a:r>
              <a:rPr lang="hu-HU" sz="4500" b="1" dirty="0">
                <a:solidFill>
                  <a:srgbClr val="FFFFFF"/>
                </a:solidFill>
                <a:latin typeface="Helvetica" pitchFamily="36" charset="0"/>
                <a:ea typeface="Helvetica" pitchFamily="36" charset="0"/>
                <a:cs typeface="Helvetica" pitchFamily="36" charset="0"/>
              </a:rPr>
              <a:t>Human Brain has between</a:t>
            </a:r>
          </a:p>
          <a:p>
            <a:r>
              <a:rPr lang="hu-HU" sz="4500" b="1" dirty="0">
                <a:solidFill>
                  <a:srgbClr val="FFFFFF"/>
                </a:solidFill>
                <a:latin typeface="Helvetica" pitchFamily="36" charset="0"/>
                <a:ea typeface="Helvetica" pitchFamily="36" charset="0"/>
                <a:cs typeface="Helvetica" pitchFamily="36" charset="0"/>
              </a:rPr>
              <a:t>10-100 billion neurons.</a:t>
            </a:r>
          </a:p>
        </p:txBody>
      </p:sp>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BRAIN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1" name="Subtitle 2"/>
          <p:cNvSpPr txBox="1">
            <a:spLocks/>
          </p:cNvSpPr>
          <p:nvPr/>
        </p:nvSpPr>
        <p:spPr>
          <a:xfrm flipH="1">
            <a:off x="11430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0"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14</a:t>
            </a:fld>
            <a:endParaRPr lang="en-US"/>
          </a:p>
        </p:txBody>
      </p:sp>
    </p:spTree>
    <p:extLst>
      <p:ext uri="{BB962C8B-B14F-4D97-AF65-F5344CB8AC3E}">
        <p14:creationId xmlns:p14="http://schemas.microsoft.com/office/powerpoint/2010/main" val="3278405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20C.jpg"/>
          <p:cNvPicPr>
            <a:picLocks noChangeAspect="1"/>
          </p:cNvPicPr>
          <p:nvPr/>
        </p:nvPicPr>
        <p:blipFill>
          <a:blip r:embed="rId2"/>
          <a:stretch>
            <a:fillRect/>
          </a:stretch>
        </p:blipFill>
        <p:spPr>
          <a:xfrm flipH="1">
            <a:off x="0" y="571500"/>
            <a:ext cx="9144000" cy="5178426"/>
          </a:xfrm>
          <a:prstGeom prst="rect">
            <a:avLst/>
          </a:prstGeom>
        </p:spPr>
      </p:pic>
      <p:sp>
        <p:nvSpPr>
          <p:cNvPr id="14" name="Subtitle 2"/>
          <p:cNvSpPr txBox="1">
            <a:spLocks/>
          </p:cNvSpPr>
          <p:nvPr/>
        </p:nvSpPr>
        <p:spPr>
          <a:xfrm>
            <a:off x="4708720" y="758803"/>
            <a:ext cx="1920680" cy="803297"/>
          </a:xfrm>
          <a:prstGeom prst="rect">
            <a:avLst/>
          </a:prstGeom>
        </p:spPr>
        <p:txBody>
          <a:bodyPr vert="horz" wrap="none" lIns="91440" tIns="45720" rIns="91440" bIns="45720" rtlCol="0">
            <a:spAutoFit/>
          </a:bodyPr>
          <a:lstStyle/>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Drosophila</a:t>
            </a:r>
            <a:endParaRPr lang="en-US" sz="2100" b="1" dirty="0">
              <a:latin typeface="Helvetica" pitchFamily="36" charset="0"/>
              <a:ea typeface="Helvetica" pitchFamily="36" charset="0"/>
              <a:cs typeface="Helvetica" pitchFamily="36" charset="0"/>
            </a:endParaRPr>
          </a:p>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Melanogaster</a:t>
            </a:r>
            <a:endParaRPr lang="en-US" sz="2100" b="1" dirty="0">
              <a:solidFill>
                <a:srgbClr val="BFBFBF"/>
              </a:solidFill>
              <a:latin typeface="Helvetica" pitchFamily="36" charset="0"/>
              <a:ea typeface="Helvetica" pitchFamily="36" charset="0"/>
              <a:cs typeface="Helvetica" pitchFamily="36" charset="0"/>
            </a:endParaRPr>
          </a:p>
        </p:txBody>
      </p:sp>
      <p:sp>
        <p:nvSpPr>
          <p:cNvPr id="8" name="Subtitle 2"/>
          <p:cNvSpPr txBox="1">
            <a:spLocks/>
          </p:cNvSpPr>
          <p:nvPr/>
        </p:nvSpPr>
        <p:spPr>
          <a:xfrm>
            <a:off x="2667000" y="758803"/>
            <a:ext cx="1217438" cy="803297"/>
          </a:xfrm>
          <a:prstGeom prst="rect">
            <a:avLst/>
          </a:prstGeom>
        </p:spPr>
        <p:txBody>
          <a:bodyPr vert="horz" wrap="square" lIns="91440" tIns="45720" rIns="91440" bIns="45720" rtlCol="0">
            <a:spAutoFit/>
          </a:bodyPr>
          <a:lstStyle/>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Homo</a:t>
            </a:r>
          </a:p>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Sapiens</a:t>
            </a:r>
          </a:p>
        </p:txBody>
      </p:sp>
      <p:sp>
        <p:nvSpPr>
          <p:cNvPr id="9" name="Subtitle 2"/>
          <p:cNvSpPr txBox="1">
            <a:spLocks/>
          </p:cNvSpPr>
          <p:nvPr/>
        </p:nvSpPr>
        <p:spPr>
          <a:xfrm>
            <a:off x="3886200" y="3810000"/>
            <a:ext cx="5105400" cy="2324100"/>
          </a:xfrm>
          <a:prstGeom prst="rect">
            <a:avLst/>
          </a:prstGeom>
        </p:spPr>
        <p:txBody>
          <a:bodyPr vert="horz" lIns="91440" tIns="45720" rIns="91440" bIns="45720" rtlCol="0">
            <a:normAutofit/>
          </a:bodyPr>
          <a:lstStyle/>
          <a:p>
            <a:pPr lvl="0">
              <a:spcBef>
                <a:spcPct val="20000"/>
              </a:spcBef>
            </a:pPr>
            <a:r>
              <a:rPr lang="en-US" sz="1730" dirty="0">
                <a:latin typeface="Helvetica" pitchFamily="36" charset="0"/>
                <a:ea typeface="Helvetica" pitchFamily="36" charset="0"/>
                <a:cs typeface="Helvetica" pitchFamily="36" charset="0"/>
              </a:rPr>
              <a:t>In the generic networks shown, the points represent the elements of each organism’s genetic network, and the dotted lines show the interactions between them. </a:t>
            </a:r>
          </a:p>
          <a:p>
            <a:pPr lvl="0">
              <a:spcBef>
                <a:spcPct val="20000"/>
              </a:spcBef>
            </a:pPr>
            <a:endParaRPr lang="en-US" sz="865" dirty="0">
              <a:latin typeface="Helvetica" pitchFamily="36" charset="0"/>
              <a:ea typeface="Helvetica" pitchFamily="36" charset="0"/>
              <a:cs typeface="Helvetica" pitchFamily="36" charset="0"/>
            </a:endParaRP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p:txBody>
      </p:sp>
      <p:sp>
        <p:nvSpPr>
          <p:cNvPr id="11"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HUMANS GENES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5" name="TextBox 14"/>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15</a:t>
            </a:fld>
            <a:endParaRPr lang="en-US"/>
          </a:p>
        </p:txBody>
      </p:sp>
    </p:spTree>
    <p:extLst>
      <p:ext uri="{BB962C8B-B14F-4D97-AF65-F5344CB8AC3E}">
        <p14:creationId xmlns:p14="http://schemas.microsoft.com/office/powerpoint/2010/main" val="1721745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20C.jpg"/>
          <p:cNvPicPr>
            <a:picLocks noChangeAspect="1"/>
          </p:cNvPicPr>
          <p:nvPr/>
        </p:nvPicPr>
        <p:blipFill>
          <a:blip r:embed="rId2"/>
          <a:stretch>
            <a:fillRect/>
          </a:stretch>
        </p:blipFill>
        <p:spPr>
          <a:xfrm flipH="1">
            <a:off x="0" y="571500"/>
            <a:ext cx="9144000" cy="5178426"/>
          </a:xfrm>
          <a:prstGeom prst="rect">
            <a:avLst/>
          </a:prstGeom>
        </p:spPr>
      </p:pic>
      <p:sp>
        <p:nvSpPr>
          <p:cNvPr id="9" name="Subtitle 2"/>
          <p:cNvSpPr txBox="1">
            <a:spLocks/>
          </p:cNvSpPr>
          <p:nvPr/>
        </p:nvSpPr>
        <p:spPr>
          <a:xfrm>
            <a:off x="3886200" y="3314700"/>
            <a:ext cx="5105400" cy="2324100"/>
          </a:xfrm>
          <a:prstGeom prst="rect">
            <a:avLst/>
          </a:prstGeom>
        </p:spPr>
        <p:txBody>
          <a:bodyPr vert="horz" lIns="91440" tIns="45720" rIns="91440" bIns="45720" rtlCol="0">
            <a:normAutofit lnSpcReduction="10000"/>
          </a:bodyPr>
          <a:lstStyle/>
          <a:p>
            <a:pPr lvl="0">
              <a:spcBef>
                <a:spcPct val="20000"/>
              </a:spcBef>
            </a:pPr>
            <a:r>
              <a:rPr lang="en-US" sz="1600" b="1" dirty="0">
                <a:solidFill>
                  <a:srgbClr val="800000"/>
                </a:solidFill>
                <a:latin typeface="Helvetica" pitchFamily="36" charset="0"/>
                <a:ea typeface="Helvetica" pitchFamily="36" charset="0"/>
                <a:cs typeface="Helvetica" pitchFamily="36" charset="0"/>
              </a:rPr>
              <a:t>Complex systems</a:t>
            </a:r>
          </a:p>
          <a:p>
            <a:pPr lvl="0">
              <a:spcBef>
                <a:spcPct val="20000"/>
              </a:spcBef>
            </a:pPr>
            <a:r>
              <a:rPr lang="en-US" sz="1600" dirty="0">
                <a:latin typeface="Helvetica" pitchFamily="36" charset="0"/>
                <a:ea typeface="Helvetica" pitchFamily="36" charset="0"/>
                <a:cs typeface="Helvetica" pitchFamily="36" charset="0"/>
              </a:rPr>
              <a:t>Made of many non-identical </a:t>
            </a:r>
            <a:r>
              <a:rPr lang="en-US" sz="1600" b="1" dirty="0">
                <a:latin typeface="Helvetica" pitchFamily="36" charset="0"/>
                <a:ea typeface="Helvetica" pitchFamily="36" charset="0"/>
                <a:cs typeface="Helvetica" pitchFamily="36" charset="0"/>
              </a:rPr>
              <a:t>elements</a:t>
            </a:r>
            <a:r>
              <a:rPr lang="en-US" sz="1600" dirty="0">
                <a:latin typeface="Helvetica" pitchFamily="36" charset="0"/>
                <a:ea typeface="Helvetica" pitchFamily="36" charset="0"/>
                <a:cs typeface="Helvetica" pitchFamily="36" charset="0"/>
              </a:rPr>
              <a:t> connected by diverse </a:t>
            </a:r>
            <a:r>
              <a:rPr lang="en-US" sz="1600" b="1" dirty="0">
                <a:latin typeface="Helvetica" pitchFamily="36" charset="0"/>
                <a:ea typeface="Helvetica" pitchFamily="36" charset="0"/>
                <a:cs typeface="Helvetica" pitchFamily="36" charset="0"/>
              </a:rPr>
              <a:t>interactions</a:t>
            </a:r>
            <a:r>
              <a:rPr lang="en-US" sz="1730" dirty="0">
                <a:latin typeface="Helvetica" pitchFamily="36" charset="0"/>
                <a:ea typeface="Helvetica" pitchFamily="36" charset="0"/>
                <a:cs typeface="Helvetica" pitchFamily="36" charset="0"/>
              </a:rPr>
              <a:t>.</a:t>
            </a: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lgn="ctr">
              <a:spcBef>
                <a:spcPct val="20000"/>
              </a:spcBef>
            </a:pPr>
            <a:r>
              <a:rPr lang="en-US" sz="2824" b="1" dirty="0">
                <a:solidFill>
                  <a:srgbClr val="FF0000"/>
                </a:solidFill>
                <a:latin typeface="Helvetica"/>
                <a:ea typeface="Helvetica" pitchFamily="36" charset="0"/>
                <a:cs typeface="Helvetica"/>
              </a:rPr>
              <a:t>NETWORK</a:t>
            </a: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p:txBody>
      </p:sp>
      <p:sp>
        <p:nvSpPr>
          <p:cNvPr id="11"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HUMANS GENES</a:t>
            </a:r>
            <a:endParaRPr lang="en-US" sz="1600" b="1" dirty="0">
              <a:solidFill>
                <a:schemeClr val="bg1">
                  <a:lumMod val="85000"/>
                </a:schemeClr>
              </a:solidFill>
              <a:latin typeface="Helvetica" pitchFamily="36" charset="0"/>
              <a:ea typeface="Helvetica" pitchFamily="36" charset="0"/>
              <a:cs typeface="Helvetica" pitchFamily="36" charset="0"/>
            </a:endParaRPr>
          </a:p>
        </p:txBody>
      </p:sp>
      <p:cxnSp>
        <p:nvCxnSpPr>
          <p:cNvPr id="17" name="Straight Arrow Connector 16"/>
          <p:cNvCxnSpPr/>
          <p:nvPr/>
        </p:nvCxnSpPr>
        <p:spPr bwMode="auto">
          <a:xfrm rot="5400000">
            <a:off x="6132116" y="4419997"/>
            <a:ext cx="532606" cy="1588"/>
          </a:xfrm>
          <a:prstGeom prst="straightConnector1">
            <a:avLst/>
          </a:prstGeom>
          <a:ln w="25400" cap="flat" cmpd="sng" algn="ctr">
            <a:solidFill>
              <a:schemeClr val="bg1">
                <a:lumMod val="50000"/>
              </a:schemeClr>
            </a:solidFill>
            <a:prstDash val="sysDash"/>
            <a:round/>
            <a:headEnd type="oval" w="med" len="med"/>
            <a:tailEnd type="oval" w="lg" len="lg"/>
          </a:ln>
        </p:spPr>
        <p:style>
          <a:lnRef idx="2">
            <a:schemeClr val="accent4"/>
          </a:lnRef>
          <a:fillRef idx="0">
            <a:schemeClr val="accent4"/>
          </a:fillRef>
          <a:effectRef idx="1">
            <a:schemeClr val="accent4"/>
          </a:effectRef>
          <a:fontRef idx="minor">
            <a:schemeClr val="tx1"/>
          </a:fontRef>
        </p:style>
      </p:cxnSp>
      <p:sp>
        <p:nvSpPr>
          <p:cNvPr id="35" name="Subtitle 2"/>
          <p:cNvSpPr txBox="1">
            <a:spLocks/>
          </p:cNvSpPr>
          <p:nvPr/>
        </p:nvSpPr>
        <p:spPr>
          <a:xfrm>
            <a:off x="4708720" y="758803"/>
            <a:ext cx="1920680" cy="803297"/>
          </a:xfrm>
          <a:prstGeom prst="rect">
            <a:avLst/>
          </a:prstGeom>
        </p:spPr>
        <p:txBody>
          <a:bodyPr vert="horz" wrap="none" lIns="91440" tIns="45720" rIns="91440" bIns="45720" rtlCol="0">
            <a:spAutoFit/>
          </a:bodyPr>
          <a:lstStyle/>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Drosophila</a:t>
            </a:r>
            <a:endParaRPr lang="en-US" sz="2100" b="1" dirty="0">
              <a:latin typeface="Helvetica" pitchFamily="36" charset="0"/>
              <a:ea typeface="Helvetica" pitchFamily="36" charset="0"/>
              <a:cs typeface="Helvetica" pitchFamily="36" charset="0"/>
            </a:endParaRPr>
          </a:p>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Melanogaster</a:t>
            </a:r>
            <a:endParaRPr lang="en-US" sz="2100" b="1" dirty="0">
              <a:solidFill>
                <a:srgbClr val="BFBFBF"/>
              </a:solidFill>
              <a:latin typeface="Helvetica" pitchFamily="36" charset="0"/>
              <a:ea typeface="Helvetica" pitchFamily="36" charset="0"/>
              <a:cs typeface="Helvetica" pitchFamily="36" charset="0"/>
            </a:endParaRPr>
          </a:p>
        </p:txBody>
      </p:sp>
      <p:sp>
        <p:nvSpPr>
          <p:cNvPr id="36" name="Subtitle 2"/>
          <p:cNvSpPr txBox="1">
            <a:spLocks/>
          </p:cNvSpPr>
          <p:nvPr/>
        </p:nvSpPr>
        <p:spPr>
          <a:xfrm>
            <a:off x="2667000" y="758803"/>
            <a:ext cx="1217438" cy="803297"/>
          </a:xfrm>
          <a:prstGeom prst="rect">
            <a:avLst/>
          </a:prstGeom>
        </p:spPr>
        <p:txBody>
          <a:bodyPr vert="horz" wrap="square" lIns="91440" tIns="45720" rIns="91440" bIns="45720" rtlCol="0">
            <a:spAutoFit/>
          </a:bodyPr>
          <a:lstStyle/>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Homo</a:t>
            </a:r>
          </a:p>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Sapiens</a:t>
            </a:r>
          </a:p>
        </p:txBody>
      </p:sp>
      <p:sp>
        <p:nvSpPr>
          <p:cNvPr id="13" name="TextBox 12"/>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16</a:t>
            </a:fld>
            <a:endParaRPr lang="en-US"/>
          </a:p>
        </p:txBody>
      </p:sp>
    </p:spTree>
    <p:extLst>
      <p:ext uri="{BB962C8B-B14F-4D97-AF65-F5344CB8AC3E}">
        <p14:creationId xmlns:p14="http://schemas.microsoft.com/office/powerpoint/2010/main" val="3598592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ROLE OF NETWORKS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9" name="TextBox 8"/>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1028700" y="1104900"/>
            <a:ext cx="6972300" cy="1272341"/>
          </a:xfrm>
          <a:prstGeom prst="rect">
            <a:avLst/>
          </a:prstGeom>
        </p:spPr>
        <p:txBody>
          <a:bodyPr vert="horz" lIns="91440" tIns="45720" rIns="91440" bIns="45720" rtlCol="0">
            <a:normAutofit/>
          </a:bodyPr>
          <a:lstStyle/>
          <a:p>
            <a:pPr lvl="0">
              <a:spcBef>
                <a:spcPct val="20000"/>
              </a:spcBef>
            </a:pPr>
            <a:r>
              <a:rPr lang="en-US" sz="1600" dirty="0">
                <a:latin typeface="Helvetica" pitchFamily="36" charset="0"/>
                <a:ea typeface="Helvetica" pitchFamily="36" charset="0"/>
                <a:cs typeface="Helvetica" pitchFamily="36" charset="0"/>
              </a:rPr>
              <a:t>Behind each system studied in complexity there is an intricate wiring diagram, or a </a:t>
            </a:r>
            <a:r>
              <a:rPr lang="en-US" sz="1600" b="1" dirty="0">
                <a:latin typeface="Helvetica" pitchFamily="36" charset="0"/>
                <a:ea typeface="Helvetica" pitchFamily="36" charset="0"/>
                <a:cs typeface="Helvetica" pitchFamily="36" charset="0"/>
              </a:rPr>
              <a:t>network</a:t>
            </a:r>
            <a:r>
              <a:rPr lang="en-US" sz="1600" dirty="0">
                <a:latin typeface="Helvetica" pitchFamily="36" charset="0"/>
                <a:ea typeface="Helvetica" pitchFamily="36" charset="0"/>
                <a:cs typeface="Helvetica" pitchFamily="36" charset="0"/>
              </a:rPr>
              <a:t>, that defines the interactions between the component. </a:t>
            </a:r>
            <a:r>
              <a:rPr lang="en-US" sz="1600" b="1" dirty="0">
                <a:solidFill>
                  <a:srgbClr val="BFBFBF"/>
                </a:solidFill>
                <a:latin typeface="Helvetica" pitchFamily="36" charset="0"/>
                <a:ea typeface="Helvetica" pitchFamily="36" charset="0"/>
                <a:cs typeface="Helvetica" pitchFamily="36" charset="0"/>
              </a:rPr>
              <a:t>  </a:t>
            </a:r>
          </a:p>
        </p:txBody>
      </p:sp>
      <p:sp>
        <p:nvSpPr>
          <p:cNvPr id="11" name="Subtitle 2"/>
          <p:cNvSpPr txBox="1">
            <a:spLocks/>
          </p:cNvSpPr>
          <p:nvPr/>
        </p:nvSpPr>
        <p:spPr>
          <a:xfrm>
            <a:off x="1028700" y="2324100"/>
            <a:ext cx="7086600" cy="2847200"/>
          </a:xfrm>
          <a:prstGeom prst="rect">
            <a:avLst/>
          </a:prstGeom>
        </p:spPr>
        <p:txBody>
          <a:bodyPr vert="horz" lIns="91440" tIns="45720" rIns="91440" bIns="45720" rtlCol="0">
            <a:normAutofit fontScale="85000" lnSpcReduction="10000"/>
          </a:bodyPr>
          <a:lstStyle/>
          <a:p>
            <a:pPr>
              <a:spcBef>
                <a:spcPct val="20000"/>
              </a:spcBef>
            </a:pPr>
            <a:r>
              <a:rPr lang="en-US" sz="5294" dirty="0">
                <a:latin typeface="Helvetica" pitchFamily="36" charset="0"/>
                <a:ea typeface="Helvetica" pitchFamily="36" charset="0"/>
                <a:cs typeface="Helvetica" pitchFamily="36" charset="0"/>
              </a:rPr>
              <a:t>We will never understand complex system unless we map out and understand the networks behind them.</a:t>
            </a:r>
          </a:p>
          <a:p>
            <a:pPr>
              <a:spcBef>
                <a:spcPct val="20000"/>
              </a:spcBef>
            </a:pPr>
            <a:r>
              <a:rPr lang="en-US" sz="1600" b="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17</a:t>
            </a:fld>
            <a:endParaRPr lang="en-US"/>
          </a:p>
        </p:txBody>
      </p:sp>
    </p:spTree>
    <p:extLst>
      <p:ext uri="{BB962C8B-B14F-4D97-AF65-F5344CB8AC3E}">
        <p14:creationId xmlns:p14="http://schemas.microsoft.com/office/powerpoint/2010/main" val="335073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800767"/>
          </a:xfrm>
          <a:prstGeom prst="rect">
            <a:avLst/>
          </a:prstGeom>
          <a:noFill/>
        </p:spPr>
        <p:txBody>
          <a:bodyPr wrap="square" rtlCol="0">
            <a:spAutoFit/>
          </a:bodyPr>
          <a:lstStyle/>
          <a:p>
            <a:pPr algn="ctr"/>
            <a:r>
              <a:rPr lang="en-US" sz="4400" dirty="0"/>
              <a:t>TWO FORCES HELPED THE EMERGENCE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5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18</a:t>
            </a:fld>
            <a:endParaRPr lang="en-US"/>
          </a:p>
        </p:txBody>
      </p:sp>
    </p:spTree>
    <p:extLst>
      <p:ext uri="{BB962C8B-B14F-4D97-AF65-F5344CB8AC3E}">
        <p14:creationId xmlns:p14="http://schemas.microsoft.com/office/powerpoint/2010/main" val="142795328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800100"/>
            <a:ext cx="6570133" cy="523220"/>
          </a:xfrm>
          <a:prstGeom prst="rect">
            <a:avLst/>
          </a:prstGeom>
          <a:noFill/>
        </p:spPr>
        <p:txBody>
          <a:bodyPr wrap="square" rtlCol="0">
            <a:spAutoFit/>
          </a:bodyPr>
          <a:lstStyle/>
          <a:p>
            <a:pPr algn="r"/>
            <a:r>
              <a:rPr lang="en-US" sz="2800" b="1" dirty="0"/>
              <a:t>The emergence of network maps: </a:t>
            </a:r>
            <a:endParaRPr lang="en-US" i="1" dirty="0">
              <a:latin typeface="Helvetica"/>
              <a:cs typeface="Helvetica"/>
            </a:endParaRP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0" name="TextBox 9"/>
          <p:cNvSpPr txBox="1"/>
          <p:nvPr/>
        </p:nvSpPr>
        <p:spPr>
          <a:xfrm>
            <a:off x="1507067" y="2026503"/>
            <a:ext cx="4572000" cy="2246769"/>
          </a:xfrm>
          <a:prstGeom prst="rect">
            <a:avLst/>
          </a:prstGeom>
          <a:noFill/>
        </p:spPr>
        <p:txBody>
          <a:bodyPr wrap="square" rtlCol="0">
            <a:spAutoFit/>
          </a:bodyPr>
          <a:lstStyle/>
          <a:p>
            <a:r>
              <a:rPr lang="en-US" sz="2000" dirty="0">
                <a:latin typeface="Helvetica"/>
                <a:cs typeface="Helvetica"/>
              </a:rPr>
              <a:t>Movie Actor Network,  1998;</a:t>
            </a:r>
          </a:p>
          <a:p>
            <a:r>
              <a:rPr lang="en-US" sz="2000" dirty="0">
                <a:latin typeface="Helvetica"/>
                <a:cs typeface="Helvetica"/>
              </a:rPr>
              <a:t>World Wide Web,  1999.</a:t>
            </a:r>
          </a:p>
          <a:p>
            <a:r>
              <a:rPr lang="en-US" sz="2000" dirty="0">
                <a:latin typeface="Helvetica"/>
                <a:cs typeface="Helvetica"/>
              </a:rPr>
              <a:t>C </a:t>
            </a:r>
            <a:r>
              <a:rPr lang="en-US" sz="2000" dirty="0" err="1">
                <a:latin typeface="Helvetica"/>
                <a:cs typeface="Helvetica"/>
              </a:rPr>
              <a:t>elegans</a:t>
            </a:r>
            <a:r>
              <a:rPr lang="en-US" sz="2000" dirty="0">
                <a:latin typeface="Helvetica"/>
                <a:cs typeface="Helvetica"/>
              </a:rPr>
              <a:t> neural wiring diagram 1990</a:t>
            </a:r>
          </a:p>
          <a:p>
            <a:r>
              <a:rPr lang="en-US" sz="2000" dirty="0">
                <a:latin typeface="Helvetica"/>
                <a:cs typeface="Helvetica"/>
              </a:rPr>
              <a:t>Citation Network,  1998</a:t>
            </a:r>
          </a:p>
          <a:p>
            <a:r>
              <a:rPr lang="en-US" sz="2000" dirty="0">
                <a:latin typeface="Helvetica"/>
                <a:cs typeface="Helvetica"/>
              </a:rPr>
              <a:t>Metabolic Network, 2000; </a:t>
            </a:r>
          </a:p>
          <a:p>
            <a:r>
              <a:rPr lang="en-US" sz="2000" dirty="0">
                <a:latin typeface="Helvetica"/>
                <a:cs typeface="Helvetica"/>
              </a:rPr>
              <a:t>PPI network, 2001</a:t>
            </a:r>
          </a:p>
          <a:p>
            <a:endParaRPr lang="en-US" sz="2000" i="1" dirty="0">
              <a:latin typeface="Helvetica"/>
              <a:cs typeface="Helvetica"/>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19</a:t>
            </a:fld>
            <a:endParaRPr lang="en-US"/>
          </a:p>
        </p:txBody>
      </p:sp>
    </p:spTree>
    <p:extLst>
      <p:ext uri="{BB962C8B-B14F-4D97-AF65-F5344CB8AC3E}">
        <p14:creationId xmlns:p14="http://schemas.microsoft.com/office/powerpoint/2010/main" val="13399045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jpg"/>
          <p:cNvPicPr>
            <a:picLocks noChangeAspect="1"/>
          </p:cNvPicPr>
          <p:nvPr/>
        </p:nvPicPr>
        <p:blipFill>
          <a:blip r:embed="rId3"/>
          <a:stretch>
            <a:fillRect/>
          </a:stretch>
        </p:blipFill>
        <p:spPr>
          <a:xfrm>
            <a:off x="0" y="0"/>
            <a:ext cx="9144000" cy="5715000"/>
          </a:xfrm>
          <a:prstGeom prst="rect">
            <a:avLst/>
          </a:prstGeom>
        </p:spPr>
      </p:pic>
      <p:sp>
        <p:nvSpPr>
          <p:cNvPr id="5" name="Subtitle 2"/>
          <p:cNvSpPr>
            <a:spLocks noGrp="1"/>
          </p:cNvSpPr>
          <p:nvPr>
            <p:ph type="subTitle" idx="1"/>
          </p:nvPr>
        </p:nvSpPr>
        <p:spPr>
          <a:xfrm>
            <a:off x="152400" y="1866900"/>
            <a:ext cx="4419600" cy="3533000"/>
          </a:xfrm>
        </p:spPr>
        <p:txBody>
          <a:bodyPr>
            <a:normAutofit fontScale="77500" lnSpcReduction="20000"/>
          </a:bodyPr>
          <a:lstStyle/>
          <a:p>
            <a:pPr algn="l"/>
            <a:endParaRPr lang="en-US" sz="2000" b="1" dirty="0">
              <a:solidFill>
                <a:srgbClr val="BFBFBF"/>
              </a:solidFill>
              <a:latin typeface="Helvetica" pitchFamily="36" charset="0"/>
              <a:ea typeface="Helvetica" pitchFamily="36" charset="0"/>
              <a:cs typeface="Helvetica" pitchFamily="36" charset="0"/>
            </a:endParaRPr>
          </a:p>
          <a:p>
            <a:pPr algn="l"/>
            <a:r>
              <a:rPr lang="en-US" sz="2000" dirty="0">
                <a:solidFill>
                  <a:schemeClr val="tx1"/>
                </a:solidFill>
                <a:latin typeface="Helvetica" pitchFamily="36" charset="0"/>
                <a:ea typeface="Helvetica" pitchFamily="36" charset="0"/>
                <a:cs typeface="Helvetica" pitchFamily="36" charset="0"/>
              </a:rPr>
              <a:t>[adj., </a:t>
            </a:r>
            <a:r>
              <a:rPr lang="en-US" sz="2000" dirty="0" err="1">
                <a:solidFill>
                  <a:schemeClr val="tx1"/>
                </a:solidFill>
                <a:latin typeface="Helvetica" pitchFamily="36" charset="0"/>
                <a:ea typeface="Helvetica" pitchFamily="36" charset="0"/>
                <a:cs typeface="Helvetica" pitchFamily="36" charset="0"/>
              </a:rPr>
              <a:t>v</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kuh</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m-pleks</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kom-pleks</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n</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kom-pleks</a:t>
            </a:r>
            <a:r>
              <a:rPr lang="en-US" sz="2000" dirty="0">
                <a:solidFill>
                  <a:schemeClr val="tx1"/>
                </a:solidFill>
                <a:latin typeface="Helvetica" pitchFamily="36" charset="0"/>
                <a:ea typeface="Helvetica" pitchFamily="36" charset="0"/>
                <a:cs typeface="Helvetica" pitchFamily="36" charset="0"/>
              </a:rPr>
              <a:t>] </a:t>
            </a:r>
          </a:p>
          <a:p>
            <a:pPr algn="l"/>
            <a:r>
              <a:rPr lang="en-US" sz="2000" dirty="0">
                <a:solidFill>
                  <a:schemeClr val="tx1"/>
                </a:solidFill>
                <a:latin typeface="Helvetica" pitchFamily="36" charset="0"/>
                <a:ea typeface="Helvetica" pitchFamily="36" charset="0"/>
                <a:cs typeface="Helvetica" pitchFamily="36" charset="0"/>
              </a:rPr>
              <a:t>–adjective </a:t>
            </a:r>
          </a:p>
          <a:p>
            <a:pPr algn="l"/>
            <a:r>
              <a:rPr lang="en-US" sz="2000" dirty="0">
                <a:solidFill>
                  <a:srgbClr val="FF0000"/>
                </a:solidFill>
                <a:latin typeface="Helvetica" pitchFamily="36" charset="0"/>
                <a:ea typeface="Helvetica" pitchFamily="36" charset="0"/>
                <a:cs typeface="Helvetica" pitchFamily="36" charset="0"/>
              </a:rPr>
              <a:t>1. </a:t>
            </a:r>
          </a:p>
          <a:p>
            <a:pPr algn="l"/>
            <a:r>
              <a:rPr lang="en-US" sz="2000" dirty="0">
                <a:solidFill>
                  <a:schemeClr val="tx1"/>
                </a:solidFill>
                <a:latin typeface="Helvetica" pitchFamily="36" charset="0"/>
                <a:ea typeface="Helvetica" pitchFamily="36" charset="0"/>
                <a:cs typeface="Helvetica" pitchFamily="36" charset="0"/>
              </a:rPr>
              <a:t>composed of many interconnected parts; compound; composite: a complex highway system. </a:t>
            </a:r>
          </a:p>
          <a:p>
            <a:pPr algn="l"/>
            <a:r>
              <a:rPr lang="en-US" sz="2000" dirty="0">
                <a:solidFill>
                  <a:srgbClr val="FF0000"/>
                </a:solidFill>
                <a:latin typeface="Helvetica" pitchFamily="36" charset="0"/>
                <a:ea typeface="Helvetica" pitchFamily="36" charset="0"/>
                <a:cs typeface="Helvetica" pitchFamily="36" charset="0"/>
              </a:rPr>
              <a:t>2. </a:t>
            </a:r>
          </a:p>
          <a:p>
            <a:pPr algn="l"/>
            <a:r>
              <a:rPr lang="en-US" sz="2000" dirty="0">
                <a:solidFill>
                  <a:schemeClr val="tx1"/>
                </a:solidFill>
                <a:latin typeface="Helvetica" pitchFamily="36" charset="0"/>
                <a:ea typeface="Helvetica" pitchFamily="36" charset="0"/>
                <a:cs typeface="Helvetica" pitchFamily="36" charset="0"/>
              </a:rPr>
              <a:t>characterized by a very complicated or involved arrangement of parts, units, etc.: complex machinery. </a:t>
            </a:r>
          </a:p>
          <a:p>
            <a:pPr algn="l"/>
            <a:r>
              <a:rPr lang="en-US" sz="2000" dirty="0">
                <a:solidFill>
                  <a:srgbClr val="FF0000"/>
                </a:solidFill>
                <a:latin typeface="Helvetica" pitchFamily="36" charset="0"/>
                <a:ea typeface="Helvetica" pitchFamily="36" charset="0"/>
                <a:cs typeface="Helvetica" pitchFamily="36" charset="0"/>
              </a:rPr>
              <a:t>3. </a:t>
            </a:r>
          </a:p>
          <a:p>
            <a:pPr algn="l"/>
            <a:r>
              <a:rPr lang="en-US" sz="2000" dirty="0">
                <a:solidFill>
                  <a:schemeClr val="tx1"/>
                </a:solidFill>
                <a:latin typeface="Helvetica" pitchFamily="36" charset="0"/>
                <a:ea typeface="Helvetica" pitchFamily="36" charset="0"/>
                <a:cs typeface="Helvetica" pitchFamily="36" charset="0"/>
              </a:rPr>
              <a:t>so complicated or intricate as to be hard to understand or deal with: a complex problem. </a:t>
            </a:r>
          </a:p>
          <a:p>
            <a:pPr algn="r"/>
            <a:r>
              <a:rPr lang="en-US" sz="1548" b="1" i="1" dirty="0">
                <a:solidFill>
                  <a:schemeClr val="bg1">
                    <a:lumMod val="65000"/>
                  </a:schemeClr>
                </a:solidFill>
                <a:latin typeface="Helvetica" pitchFamily="36" charset="0"/>
                <a:ea typeface="Helvetica" pitchFamily="36" charset="0"/>
                <a:cs typeface="Helvetica" pitchFamily="36" charset="0"/>
              </a:rPr>
              <a:t>				Source: </a:t>
            </a:r>
            <a:r>
              <a:rPr lang="en-US" sz="1548" b="1" i="1" dirty="0" err="1">
                <a:solidFill>
                  <a:schemeClr val="bg1">
                    <a:lumMod val="65000"/>
                  </a:schemeClr>
                </a:solidFill>
                <a:latin typeface="Helvetica" pitchFamily="36" charset="0"/>
                <a:ea typeface="Helvetica" pitchFamily="36" charset="0"/>
                <a:cs typeface="Helvetica" pitchFamily="36" charset="0"/>
              </a:rPr>
              <a:t>Dictionary.com</a:t>
            </a:r>
            <a:endParaRPr lang="en-US" sz="1548" b="1" i="1" dirty="0">
              <a:solidFill>
                <a:schemeClr val="bg1">
                  <a:lumMod val="65000"/>
                </a:schemeClr>
              </a:solidFill>
              <a:latin typeface="Helvetica" pitchFamily="36" charset="0"/>
              <a:ea typeface="Helvetica" pitchFamily="36" charset="0"/>
              <a:cs typeface="Helvetica" pitchFamily="36" charset="0"/>
            </a:endParaRPr>
          </a:p>
        </p:txBody>
      </p:sp>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COMPLEX SYSTEMS</a:t>
            </a:r>
          </a:p>
        </p:txBody>
      </p:sp>
      <p:sp>
        <p:nvSpPr>
          <p:cNvPr id="9" name="Subtitle 2"/>
          <p:cNvSpPr txBox="1">
            <a:spLocks/>
          </p:cNvSpPr>
          <p:nvPr/>
        </p:nvSpPr>
        <p:spPr>
          <a:xfrm>
            <a:off x="4953000" y="1257300"/>
            <a:ext cx="4038600" cy="3276600"/>
          </a:xfrm>
          <a:prstGeom prst="rect">
            <a:avLst/>
          </a:prstGeom>
        </p:spPr>
        <p:txBody>
          <a:bodyPr vert="horz" lIns="91440" tIns="45720" rIns="91440" bIns="45720" rtlCol="0">
            <a:normAutofit fontScale="92500" lnSpcReduction="10000"/>
          </a:bodyPr>
          <a:lstStyle/>
          <a:p>
            <a:pPr lvl="0">
              <a:spcBef>
                <a:spcPct val="20000"/>
              </a:spcBef>
            </a:pPr>
            <a:r>
              <a:rPr lang="en-US" sz="1730" dirty="0">
                <a:latin typeface="Helvetica" pitchFamily="36" charset="0"/>
                <a:ea typeface="Helvetica" pitchFamily="36" charset="0"/>
                <a:cs typeface="Helvetica" pitchFamily="36" charset="0"/>
              </a:rPr>
              <a:t>Complexity, a </a:t>
            </a:r>
            <a:r>
              <a:rPr lang="en-US" sz="1730" b="1" dirty="0">
                <a:latin typeface="Helvetica" pitchFamily="36" charset="0"/>
                <a:ea typeface="Helvetica" pitchFamily="36" charset="0"/>
                <a:cs typeface="Helvetica" pitchFamily="36" charset="0"/>
              </a:rPr>
              <a:t>scientific theory</a:t>
            </a:r>
            <a:r>
              <a:rPr lang="en-US" sz="1730" dirty="0">
                <a:latin typeface="Helvetica" pitchFamily="36" charset="0"/>
                <a:ea typeface="Helvetica" pitchFamily="36" charset="0"/>
                <a:cs typeface="Helvetica" pitchFamily="36" charset="0"/>
              </a:rPr>
              <a:t> which asserts that some systems display behavioral phenomena that are completely inexplicable by any conventional analysis of the systems’ constituent parts. These phenomena, commonly referred to as emergent behaviour, seem to occur in many complex systems involving living organisms, such as a stock market or the human brain.</a:t>
            </a: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a:p>
            <a:pPr lvl="0" algn="r">
              <a:spcBef>
                <a:spcPct val="20000"/>
              </a:spcBef>
            </a:pPr>
            <a:r>
              <a:rPr lang="en-US" sz="1297" b="1" i="1" dirty="0">
                <a:solidFill>
                  <a:schemeClr val="bg1">
                    <a:lumMod val="65000"/>
                  </a:schemeClr>
                </a:solidFill>
                <a:latin typeface="Helvetica" pitchFamily="36" charset="0"/>
                <a:ea typeface="Helvetica" pitchFamily="36" charset="0"/>
                <a:cs typeface="Helvetica" pitchFamily="36" charset="0"/>
              </a:rPr>
              <a:t>Source: </a:t>
            </a:r>
            <a:r>
              <a:rPr lang="en-US" sz="1297" b="1" i="1" u="sng" dirty="0">
                <a:solidFill>
                  <a:schemeClr val="bg1">
                    <a:lumMod val="65000"/>
                  </a:schemeClr>
                </a:solidFill>
                <a:latin typeface="Helvetica" pitchFamily="36" charset="0"/>
                <a:ea typeface="Helvetica" pitchFamily="36" charset="0"/>
                <a:cs typeface="Helvetica" pitchFamily="36" charset="0"/>
              </a:rPr>
              <a:t>John L. </a:t>
            </a:r>
            <a:r>
              <a:rPr lang="en-US" sz="1297" b="1" i="1" u="sng" dirty="0" err="1">
                <a:solidFill>
                  <a:schemeClr val="bg1">
                    <a:lumMod val="65000"/>
                  </a:schemeClr>
                </a:solidFill>
                <a:latin typeface="Helvetica" pitchFamily="36" charset="0"/>
                <a:ea typeface="Helvetica" pitchFamily="36" charset="0"/>
                <a:cs typeface="Helvetica" pitchFamily="36" charset="0"/>
              </a:rPr>
              <a:t>Casti</a:t>
            </a:r>
            <a:r>
              <a:rPr lang="en-US" sz="1297" b="1" i="1" dirty="0" err="1">
                <a:solidFill>
                  <a:schemeClr val="bg1">
                    <a:lumMod val="65000"/>
                  </a:schemeClr>
                </a:solidFill>
                <a:latin typeface="Helvetica" pitchFamily="36" charset="0"/>
                <a:ea typeface="Helvetica" pitchFamily="36" charset="0"/>
                <a:cs typeface="Helvetica" pitchFamily="36" charset="0"/>
              </a:rPr>
              <a:t>, Encyclopædia Britannica</a:t>
            </a: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p:txBody>
      </p:sp>
      <p:sp>
        <p:nvSpPr>
          <p:cNvPr id="8"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6" name="Slide Number Placeholder 5"/>
          <p:cNvSpPr>
            <a:spLocks noGrp="1"/>
          </p:cNvSpPr>
          <p:nvPr>
            <p:ph type="sldNum" sz="quarter" idx="12"/>
          </p:nvPr>
        </p:nvSpPr>
        <p:spPr/>
        <p:txBody>
          <a:bodyPr/>
          <a:lstStyle/>
          <a:p>
            <a:fld id="{54164C0B-8E7D-3349-906C-A97C93723092}" type="slidenum">
              <a:rPr lang="en-US" smtClean="0"/>
              <a:pPr/>
              <a:t>2</a:t>
            </a:fld>
            <a:endParaRPr lang="en-US"/>
          </a:p>
        </p:txBody>
      </p:sp>
    </p:spTree>
    <p:extLst>
      <p:ext uri="{BB962C8B-B14F-4D97-AF65-F5344CB8AC3E}">
        <p14:creationId xmlns:p14="http://schemas.microsoft.com/office/powerpoint/2010/main" val="241538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78308"/>
            <a:ext cx="8128001" cy="523220"/>
          </a:xfrm>
          <a:prstGeom prst="rect">
            <a:avLst/>
          </a:prstGeom>
          <a:noFill/>
        </p:spPr>
        <p:txBody>
          <a:bodyPr wrap="square" rtlCol="0">
            <a:spAutoFit/>
          </a:bodyPr>
          <a:lstStyle/>
          <a:p>
            <a:pPr algn="r"/>
            <a:r>
              <a:rPr lang="en-US" sz="2800" b="1" dirty="0"/>
              <a:t>The universality of network characteristics:</a:t>
            </a:r>
            <a:r>
              <a:rPr lang="en-US" sz="2800" b="1" dirty="0">
                <a:solidFill>
                  <a:srgbClr val="000000"/>
                </a:solidFill>
                <a:latin typeface="Helvetica"/>
                <a:cs typeface="Helvetica"/>
              </a:rPr>
              <a:t> </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1" name="TextBox 10"/>
          <p:cNvSpPr txBox="1"/>
          <p:nvPr/>
        </p:nvSpPr>
        <p:spPr>
          <a:xfrm>
            <a:off x="1439333" y="2325252"/>
            <a:ext cx="4267200" cy="1631216"/>
          </a:xfrm>
          <a:prstGeom prst="rect">
            <a:avLst/>
          </a:prstGeom>
          <a:noFill/>
        </p:spPr>
        <p:txBody>
          <a:bodyPr wrap="square" rtlCol="0">
            <a:spAutoFit/>
          </a:bodyPr>
          <a:lstStyle/>
          <a:p>
            <a:r>
              <a:rPr lang="en-US" sz="2000" dirty="0">
                <a:latin typeface="Helvetica"/>
                <a:cs typeface="Helvetica"/>
              </a:rPr>
              <a:t>The architecture of networks emerging in various domains of science, nature, and technology are more similar to each other than one would have expected.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20</a:t>
            </a:fld>
            <a:endParaRPr lang="en-US"/>
          </a:p>
        </p:txBody>
      </p:sp>
    </p:spTree>
    <p:extLst>
      <p:ext uri="{BB962C8B-B14F-4D97-AF65-F5344CB8AC3E}">
        <p14:creationId xmlns:p14="http://schemas.microsoft.com/office/powerpoint/2010/main" val="25069941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00100"/>
            <a:ext cx="4572000" cy="800219"/>
          </a:xfrm>
          <a:prstGeom prst="rect">
            <a:avLst/>
          </a:prstGeom>
          <a:noFill/>
        </p:spPr>
        <p:txBody>
          <a:bodyPr wrap="square" rtlCol="0">
            <a:spAutoFit/>
          </a:bodyPr>
          <a:lstStyle/>
          <a:p>
            <a:pPr algn="r"/>
            <a:r>
              <a:rPr lang="en-US" sz="2800" b="1" dirty="0">
                <a:solidFill>
                  <a:srgbClr val="000000"/>
                </a:solidFill>
                <a:latin typeface="Helvetica"/>
                <a:cs typeface="Helvetica"/>
              </a:rPr>
              <a:t>Data Availability:</a:t>
            </a:r>
            <a:endParaRPr lang="en-US" sz="2800" dirty="0">
              <a:solidFill>
                <a:srgbClr val="000000"/>
              </a:solidFill>
              <a:latin typeface="Helvetica"/>
              <a:cs typeface="Helvetica"/>
            </a:endParaRPr>
          </a:p>
          <a:p>
            <a:endParaRPr lang="en-US" i="1" dirty="0">
              <a:latin typeface="Helvetica"/>
              <a:cs typeface="Helvetica"/>
            </a:endParaRPr>
          </a:p>
        </p:txBody>
      </p:sp>
      <p:sp>
        <p:nvSpPr>
          <p:cNvPr id="6" name="TextBox 5"/>
          <p:cNvSpPr txBox="1"/>
          <p:nvPr/>
        </p:nvSpPr>
        <p:spPr>
          <a:xfrm>
            <a:off x="304800" y="2317641"/>
            <a:ext cx="4267200" cy="523220"/>
          </a:xfrm>
          <a:prstGeom prst="rect">
            <a:avLst/>
          </a:prstGeom>
          <a:noFill/>
        </p:spPr>
        <p:txBody>
          <a:bodyPr wrap="square" rtlCol="0">
            <a:spAutoFit/>
          </a:bodyPr>
          <a:lstStyle/>
          <a:p>
            <a:pPr algn="r"/>
            <a:r>
              <a:rPr lang="en-US" sz="2800" b="1" dirty="0">
                <a:solidFill>
                  <a:srgbClr val="000000"/>
                </a:solidFill>
                <a:latin typeface="Helvetica"/>
                <a:cs typeface="Helvetica"/>
              </a:rPr>
              <a:t>Universality: </a:t>
            </a:r>
          </a:p>
        </p:txBody>
      </p:sp>
      <p:sp>
        <p:nvSpPr>
          <p:cNvPr id="7" name="TextBox 6"/>
          <p:cNvSpPr txBox="1"/>
          <p:nvPr/>
        </p:nvSpPr>
        <p:spPr>
          <a:xfrm>
            <a:off x="0" y="3497134"/>
            <a:ext cx="4572000" cy="954107"/>
          </a:xfrm>
          <a:prstGeom prst="rect">
            <a:avLst/>
          </a:prstGeom>
          <a:noFill/>
        </p:spPr>
        <p:txBody>
          <a:bodyPr wrap="square" rtlCol="0">
            <a:spAutoFit/>
          </a:bodyPr>
          <a:lstStyle/>
          <a:p>
            <a:pPr algn="r"/>
            <a:r>
              <a:rPr lang="en-US" sz="2800" b="1" dirty="0">
                <a:solidFill>
                  <a:srgbClr val="FF0000"/>
                </a:solidFill>
                <a:latin typeface="Helvetica"/>
                <a:cs typeface="Helvetica"/>
              </a:rPr>
              <a:t>The </a:t>
            </a:r>
            <a:r>
              <a:rPr lang="en-US" sz="1600" b="1" dirty="0">
                <a:solidFill>
                  <a:srgbClr val="FF0000"/>
                </a:solidFill>
                <a:latin typeface="Helvetica"/>
                <a:cs typeface="Helvetica"/>
              </a:rPr>
              <a:t>(urgent) </a:t>
            </a:r>
            <a:r>
              <a:rPr lang="en-US" sz="2800" b="1" dirty="0">
                <a:solidFill>
                  <a:srgbClr val="FF0000"/>
                </a:solidFill>
                <a:latin typeface="Helvetica"/>
                <a:cs typeface="Helvetica"/>
              </a:rPr>
              <a:t>need to understand complexity:</a:t>
            </a: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0" name="TextBox 9"/>
          <p:cNvSpPr txBox="1"/>
          <p:nvPr/>
        </p:nvSpPr>
        <p:spPr>
          <a:xfrm>
            <a:off x="4572000" y="895916"/>
            <a:ext cx="4572000" cy="1661993"/>
          </a:xfrm>
          <a:prstGeom prst="rect">
            <a:avLst/>
          </a:prstGeom>
          <a:noFill/>
        </p:spPr>
        <p:txBody>
          <a:bodyPr wrap="square" rtlCol="0">
            <a:spAutoFit/>
          </a:bodyPr>
          <a:lstStyle/>
          <a:p>
            <a:r>
              <a:rPr lang="en-US" sz="1400" dirty="0">
                <a:latin typeface="Helvetica"/>
                <a:cs typeface="Helvetica"/>
              </a:rPr>
              <a:t>C </a:t>
            </a:r>
            <a:r>
              <a:rPr lang="en-US" sz="1400" dirty="0" err="1">
                <a:latin typeface="Helvetica"/>
                <a:cs typeface="Helvetica"/>
              </a:rPr>
              <a:t>elegans</a:t>
            </a:r>
            <a:r>
              <a:rPr lang="en-US" sz="1400" dirty="0">
                <a:latin typeface="Helvetica"/>
                <a:cs typeface="Helvetica"/>
              </a:rPr>
              <a:t> neural wiring diagram 1990</a:t>
            </a:r>
          </a:p>
          <a:p>
            <a:r>
              <a:rPr lang="en-US" sz="1400" dirty="0">
                <a:latin typeface="Helvetica"/>
                <a:cs typeface="Helvetica"/>
              </a:rPr>
              <a:t>Movie Actor Network,  1998</a:t>
            </a:r>
          </a:p>
          <a:p>
            <a:r>
              <a:rPr lang="en-US" sz="1400" dirty="0">
                <a:latin typeface="Helvetica"/>
                <a:cs typeface="Helvetica"/>
              </a:rPr>
              <a:t>Citation Network,  1998</a:t>
            </a:r>
          </a:p>
          <a:p>
            <a:r>
              <a:rPr lang="en-US" sz="1400" dirty="0">
                <a:latin typeface="Helvetica"/>
                <a:cs typeface="Helvetica"/>
              </a:rPr>
              <a:t>World Wide Web,  1999</a:t>
            </a:r>
          </a:p>
          <a:p>
            <a:r>
              <a:rPr lang="en-US" sz="1400" dirty="0">
                <a:latin typeface="Helvetica"/>
                <a:cs typeface="Helvetica"/>
              </a:rPr>
              <a:t>Metabolic Network, 2000 </a:t>
            </a:r>
          </a:p>
          <a:p>
            <a:r>
              <a:rPr lang="en-US" sz="1400" dirty="0">
                <a:latin typeface="Helvetica"/>
                <a:cs typeface="Helvetica"/>
              </a:rPr>
              <a:t>PPI network, 2001</a:t>
            </a:r>
          </a:p>
          <a:p>
            <a:endParaRPr lang="en-US" i="1" dirty="0">
              <a:latin typeface="Helvetica"/>
              <a:cs typeface="Helvetica"/>
            </a:endParaRPr>
          </a:p>
        </p:txBody>
      </p:sp>
      <p:sp>
        <p:nvSpPr>
          <p:cNvPr id="11" name="TextBox 10"/>
          <p:cNvSpPr txBox="1"/>
          <p:nvPr/>
        </p:nvSpPr>
        <p:spPr>
          <a:xfrm>
            <a:off x="4572000" y="2426851"/>
            <a:ext cx="4267200" cy="954107"/>
          </a:xfrm>
          <a:prstGeom prst="rect">
            <a:avLst/>
          </a:prstGeom>
          <a:noFill/>
        </p:spPr>
        <p:txBody>
          <a:bodyPr wrap="square" rtlCol="0">
            <a:spAutoFit/>
          </a:bodyPr>
          <a:lstStyle/>
          <a:p>
            <a:r>
              <a:rPr lang="en-US" sz="1400" dirty="0">
                <a:latin typeface="Helvetica"/>
                <a:cs typeface="Helvetica"/>
              </a:rPr>
              <a:t>The architecture of networks emerging in various domains of science, nature, and technology are more similar to each other than one would have expected. </a:t>
            </a:r>
          </a:p>
        </p:txBody>
      </p:sp>
      <p:sp>
        <p:nvSpPr>
          <p:cNvPr id="12" name="TextBox 11"/>
          <p:cNvSpPr txBox="1"/>
          <p:nvPr/>
        </p:nvSpPr>
        <p:spPr>
          <a:xfrm>
            <a:off x="4572000" y="3536841"/>
            <a:ext cx="4572000" cy="1600438"/>
          </a:xfrm>
          <a:prstGeom prst="rect">
            <a:avLst/>
          </a:prstGeom>
          <a:noFill/>
        </p:spPr>
        <p:txBody>
          <a:bodyPr wrap="square" rtlCol="0">
            <a:spAutoFit/>
          </a:bodyPr>
          <a:lstStyle/>
          <a:p>
            <a:r>
              <a:rPr lang="en-US" sz="1400" dirty="0">
                <a:solidFill>
                  <a:srgbClr val="FF0000"/>
                </a:solidFill>
                <a:latin typeface="Helvetica"/>
                <a:cs typeface="Helvetica"/>
              </a:rPr>
              <a:t>Despite the challenges complex systems offer us, we cannot afford to not address their behavior, a view increasingly shared both by scientists and policy makers. Networks are not only essential for this journey, but during the past decade some of the most important advances towards understanding complexity were provided in context of network theory.</a:t>
            </a:r>
          </a:p>
        </p:txBody>
      </p:sp>
      <p:sp>
        <p:nvSpPr>
          <p:cNvPr id="13"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Introduction </a:t>
            </a:r>
            <a:r>
              <a:rPr lang="en-US" sz="600" i="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21</a:t>
            </a:fld>
            <a:endParaRPr lang="en-US"/>
          </a:p>
        </p:txBody>
      </p:sp>
    </p:spTree>
    <p:custDataLst>
      <p:tags r:id="rId1"/>
    </p:custDataLst>
    <p:extLst>
      <p:ext uri="{BB962C8B-B14F-4D97-AF65-F5344CB8AC3E}">
        <p14:creationId xmlns:p14="http://schemas.microsoft.com/office/powerpoint/2010/main" val="19856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181100"/>
            <a:ext cx="6400800" cy="3785652"/>
          </a:xfrm>
          <a:prstGeom prst="rect">
            <a:avLst/>
          </a:prstGeom>
        </p:spPr>
        <p:txBody>
          <a:bodyPr wrap="square">
            <a:spAutoFit/>
          </a:bodyPr>
          <a:lstStyle/>
          <a:p>
            <a:endParaRPr lang="en-US" sz="2400" i="1" u="sng" dirty="0"/>
          </a:p>
          <a:p>
            <a:r>
              <a:rPr lang="en-US" sz="2400" b="1" dirty="0">
                <a:latin typeface="Helvetica"/>
                <a:cs typeface="Helvetica"/>
              </a:rPr>
              <a:t>Graph theory: </a:t>
            </a:r>
            <a:r>
              <a:rPr lang="en-US" sz="2400" dirty="0">
                <a:latin typeface="Helvetica"/>
                <a:cs typeface="Helvetica"/>
              </a:rPr>
              <a:t>1735, Euler</a:t>
            </a:r>
          </a:p>
          <a:p>
            <a:endParaRPr lang="en-US" sz="2400" dirty="0"/>
          </a:p>
          <a:p>
            <a:r>
              <a:rPr lang="en-US" sz="2400" b="1" dirty="0">
                <a:latin typeface="Helvetica"/>
                <a:cs typeface="Helvetica"/>
              </a:rPr>
              <a:t>Social Network Research:  </a:t>
            </a:r>
            <a:r>
              <a:rPr lang="en-US" sz="2400" dirty="0">
                <a:latin typeface="Helvetica"/>
                <a:cs typeface="Helvetica"/>
              </a:rPr>
              <a:t>1930s, Moreno</a:t>
            </a:r>
          </a:p>
          <a:p>
            <a:endParaRPr lang="en-US" sz="2400" dirty="0"/>
          </a:p>
          <a:p>
            <a:r>
              <a:rPr lang="en-US" sz="2400" b="1" dirty="0">
                <a:latin typeface="Helvetica"/>
                <a:cs typeface="Helvetica"/>
              </a:rPr>
              <a:t>Communication networks/internet: </a:t>
            </a:r>
            <a:r>
              <a:rPr lang="en-US" sz="2400" dirty="0">
                <a:latin typeface="Helvetica"/>
                <a:cs typeface="Helvetica"/>
              </a:rPr>
              <a:t>1960s</a:t>
            </a:r>
          </a:p>
          <a:p>
            <a:endParaRPr lang="en-US" sz="2400" dirty="0"/>
          </a:p>
          <a:p>
            <a:r>
              <a:rPr lang="en-US" sz="2400" b="1" dirty="0">
                <a:latin typeface="Helvetica"/>
                <a:cs typeface="Helvetica"/>
              </a:rPr>
              <a:t>Ecological Networks: </a:t>
            </a:r>
            <a:r>
              <a:rPr lang="en-US" sz="2400" dirty="0">
                <a:latin typeface="Helvetica"/>
                <a:cs typeface="Helvetica"/>
              </a:rPr>
              <a:t>May</a:t>
            </a:r>
            <a:r>
              <a:rPr lang="en-US" sz="2400">
                <a:latin typeface="Helvetica"/>
                <a:cs typeface="Helvetica"/>
              </a:rPr>
              <a:t>, 1979.</a:t>
            </a:r>
            <a:endParaRPr lang="en-US" sz="2400" dirty="0">
              <a:latin typeface="Helvetica"/>
              <a:cs typeface="Helvetica"/>
            </a:endParaRPr>
          </a:p>
          <a:p>
            <a:endParaRPr lang="en-US" sz="2400" dirty="0"/>
          </a:p>
          <a:p>
            <a:r>
              <a:rPr lang="en-US" sz="2400" dirty="0"/>
              <a:t> </a:t>
            </a: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HISTORY OF NETWORK ANALYSIS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TextBox 6"/>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22</a:t>
            </a:fld>
            <a:endParaRPr lang="en-US"/>
          </a:p>
        </p:txBody>
      </p:sp>
    </p:spTree>
    <p:extLst>
      <p:ext uri="{BB962C8B-B14F-4D97-AF65-F5344CB8AC3E}">
        <p14:creationId xmlns:p14="http://schemas.microsoft.com/office/powerpoint/2010/main" val="207423743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952500"/>
            <a:ext cx="5791200" cy="646331"/>
          </a:xfrm>
          <a:prstGeom prst="rect">
            <a:avLst/>
          </a:prstGeom>
          <a:noFill/>
        </p:spPr>
        <p:txBody>
          <a:bodyPr wrap="square" rtlCol="0">
            <a:spAutoFit/>
          </a:bodyPr>
          <a:lstStyle/>
          <a:p>
            <a:r>
              <a:rPr lang="en-US" sz="3600" b="1" dirty="0">
                <a:solidFill>
                  <a:srgbClr val="FF0000"/>
                </a:solidFill>
                <a:latin typeface="Helvetica"/>
                <a:cs typeface="Helvetica"/>
              </a:rPr>
              <a:t>&gt; </a:t>
            </a:r>
            <a:r>
              <a:rPr lang="en-US" sz="3600" b="1" dirty="0">
                <a:latin typeface="Helvetica"/>
                <a:cs typeface="Helvetica"/>
              </a:rPr>
              <a:t>Graph theory </a:t>
            </a: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TOOLS OF MODERN NETWORK THEORY</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6" name="TextBox 5"/>
          <p:cNvSpPr txBox="1"/>
          <p:nvPr/>
        </p:nvSpPr>
        <p:spPr>
          <a:xfrm>
            <a:off x="1174127" y="1598831"/>
            <a:ext cx="5379973" cy="923330"/>
          </a:xfrm>
          <a:prstGeom prst="rect">
            <a:avLst/>
          </a:prstGeom>
          <a:noFill/>
        </p:spPr>
        <p:txBody>
          <a:bodyPr wrap="none" rtlCol="0">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Social network theory</a:t>
            </a:r>
          </a:p>
          <a:p>
            <a:endParaRPr lang="hu-HU" dirty="0"/>
          </a:p>
        </p:txBody>
      </p:sp>
      <p:sp>
        <p:nvSpPr>
          <p:cNvPr id="7" name="Rectangle 6"/>
          <p:cNvSpPr/>
          <p:nvPr/>
        </p:nvSpPr>
        <p:spPr>
          <a:xfrm>
            <a:off x="1199671" y="2349668"/>
            <a:ext cx="4611058"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Statistical physics </a:t>
            </a:r>
          </a:p>
        </p:txBody>
      </p:sp>
      <p:sp>
        <p:nvSpPr>
          <p:cNvPr id="8" name="Rectangle 7"/>
          <p:cNvSpPr/>
          <p:nvPr/>
        </p:nvSpPr>
        <p:spPr>
          <a:xfrm>
            <a:off x="1206291" y="2995999"/>
            <a:ext cx="4584909"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Computer science </a:t>
            </a:r>
          </a:p>
        </p:txBody>
      </p:sp>
      <p:sp>
        <p:nvSpPr>
          <p:cNvPr id="9" name="Rectangle 8"/>
          <p:cNvSpPr/>
          <p:nvPr/>
        </p:nvSpPr>
        <p:spPr>
          <a:xfrm>
            <a:off x="1219200" y="4236661"/>
            <a:ext cx="2635232"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Statistics</a:t>
            </a:r>
          </a:p>
        </p:txBody>
      </p:sp>
      <p:sp>
        <p:nvSpPr>
          <p:cNvPr id="10" name="Rectangle 9"/>
          <p:cNvSpPr/>
          <p:nvPr/>
        </p:nvSpPr>
        <p:spPr>
          <a:xfrm>
            <a:off x="1219200" y="3590330"/>
            <a:ext cx="2275232"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Biology </a:t>
            </a:r>
          </a:p>
        </p:txBody>
      </p:sp>
      <p:sp>
        <p:nvSpPr>
          <p:cNvPr id="11"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Introduction </a:t>
            </a:r>
            <a:r>
              <a:rPr lang="en-US" sz="600" i="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23</a:t>
            </a:fld>
            <a:endParaRPr lang="en-US"/>
          </a:p>
        </p:txBody>
      </p:sp>
    </p:spTree>
    <p:custDataLst>
      <p:tags r:id="rId1"/>
    </p:custDataLst>
    <p:extLst>
      <p:ext uri="{BB962C8B-B14F-4D97-AF65-F5344CB8AC3E}">
        <p14:creationId xmlns:p14="http://schemas.microsoft.com/office/powerpoint/2010/main" val="2946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HISTORY OF NETWORK ANALYSIS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TextBox 6"/>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pic>
        <p:nvPicPr>
          <p:cNvPr id="6" name="Picture 5" descr="F-I-CitaER-Granovetter.png"/>
          <p:cNvPicPr>
            <a:picLocks noChangeAspect="1"/>
          </p:cNvPicPr>
          <p:nvPr/>
        </p:nvPicPr>
        <p:blipFill>
          <a:blip r:embed="rId3"/>
          <a:stretch>
            <a:fillRect/>
          </a:stretch>
        </p:blipFill>
        <p:spPr>
          <a:xfrm>
            <a:off x="1670497" y="797189"/>
            <a:ext cx="5803005" cy="4120621"/>
          </a:xfrm>
          <a:prstGeom prst="rect">
            <a:avLst/>
          </a:prstGeom>
        </p:spPr>
      </p:pic>
      <p:sp>
        <p:nvSpPr>
          <p:cNvPr id="2" name="Slide Number Placeholder 1"/>
          <p:cNvSpPr>
            <a:spLocks noGrp="1"/>
          </p:cNvSpPr>
          <p:nvPr>
            <p:ph type="sldNum" sz="quarter" idx="12"/>
          </p:nvPr>
        </p:nvSpPr>
        <p:spPr/>
        <p:txBody>
          <a:bodyPr/>
          <a:lstStyle/>
          <a:p>
            <a:fld id="{54164C0B-8E7D-3349-906C-A97C93723092}" type="slidenum">
              <a:rPr lang="en-US" smtClean="0"/>
              <a:pPr/>
              <a:t>24</a:t>
            </a:fld>
            <a:endParaRPr lang="en-US"/>
          </a:p>
        </p:txBody>
      </p:sp>
    </p:spTree>
    <p:extLst>
      <p:ext uri="{BB962C8B-B14F-4D97-AF65-F5344CB8AC3E}">
        <p14:creationId xmlns:p14="http://schemas.microsoft.com/office/powerpoint/2010/main" val="14890080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t>THE CHARACTERISTICS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6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25</a:t>
            </a:fld>
            <a:endParaRPr lang="en-US"/>
          </a:p>
        </p:txBody>
      </p:sp>
    </p:spTree>
    <p:extLst>
      <p:ext uri="{BB962C8B-B14F-4D97-AF65-F5344CB8AC3E}">
        <p14:creationId xmlns:p14="http://schemas.microsoft.com/office/powerpoint/2010/main" val="5734840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Interdisciplinary</a:t>
            </a:r>
            <a:r>
              <a:rPr lang="en-US" sz="2800" b="1" dirty="0">
                <a:solidFill>
                  <a:srgbClr val="FF0000"/>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chemeClr val="bg1">
                    <a:lumMod val="75000"/>
                  </a:schemeClr>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26</a:t>
            </a:fld>
            <a:endParaRPr lang="en-US"/>
          </a:p>
        </p:txBody>
      </p:sp>
    </p:spTree>
    <p:extLst>
      <p:ext uri="{BB962C8B-B14F-4D97-AF65-F5344CB8AC3E}">
        <p14:creationId xmlns:p14="http://schemas.microsoft.com/office/powerpoint/2010/main" val="23668785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Empirical, data driven</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27</a:t>
            </a:fld>
            <a:endParaRPr lang="en-US"/>
          </a:p>
        </p:txBody>
      </p:sp>
    </p:spTree>
    <p:extLst>
      <p:ext uri="{BB962C8B-B14F-4D97-AF65-F5344CB8AC3E}">
        <p14:creationId xmlns:p14="http://schemas.microsoft.com/office/powerpoint/2010/main" val="54760321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FF0000"/>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28</a:t>
            </a:fld>
            <a:endParaRPr lang="en-US"/>
          </a:p>
        </p:txBody>
      </p:sp>
    </p:spTree>
    <p:extLst>
      <p:ext uri="{BB962C8B-B14F-4D97-AF65-F5344CB8AC3E}">
        <p14:creationId xmlns:p14="http://schemas.microsoft.com/office/powerpoint/2010/main" val="418069093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Computational</a:t>
            </a:r>
            <a:r>
              <a:rPr lang="en-US" sz="2800" b="1" dirty="0">
                <a:solidFill>
                  <a:srgbClr val="3366F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29</a:t>
            </a:fld>
            <a:endParaRPr lang="en-US"/>
          </a:p>
        </p:txBody>
      </p:sp>
    </p:spTree>
    <p:extLst>
      <p:ext uri="{BB962C8B-B14F-4D97-AF65-F5344CB8AC3E}">
        <p14:creationId xmlns:p14="http://schemas.microsoft.com/office/powerpoint/2010/main" val="21147041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lide_4.jpg"/>
          <p:cNvPicPr>
            <a:picLocks noChangeAspect="1"/>
          </p:cNvPicPr>
          <p:nvPr/>
        </p:nvPicPr>
        <p:blipFill>
          <a:blip r:embed="rId3"/>
          <a:stretch>
            <a:fillRect/>
          </a:stretch>
        </p:blipFill>
        <p:spPr>
          <a:xfrm>
            <a:off x="0" y="579437"/>
            <a:ext cx="9144000" cy="4556125"/>
          </a:xfrm>
          <a:prstGeom prst="rect">
            <a:avLst/>
          </a:prstGeom>
        </p:spPr>
      </p:pic>
      <p:sp>
        <p:nvSpPr>
          <p:cNvPr id="9" name="TextBox 8"/>
          <p:cNvSpPr txBox="1"/>
          <p:nvPr/>
        </p:nvSpPr>
        <p:spPr>
          <a:xfrm>
            <a:off x="76200" y="4755059"/>
            <a:ext cx="5105400" cy="769441"/>
          </a:xfrm>
          <a:prstGeom prst="rect">
            <a:avLst/>
          </a:prstGeom>
          <a:noFill/>
        </p:spPr>
        <p:txBody>
          <a:bodyPr wrap="square" rtlCol="0">
            <a:spAutoFit/>
          </a:bodyPr>
          <a:lstStyle/>
          <a:p>
            <a:r>
              <a:rPr lang="en-US" sz="1600" dirty="0">
                <a:latin typeface="Helvetica" pitchFamily="36" charset="0"/>
                <a:ea typeface="Helvetica" pitchFamily="36" charset="0"/>
                <a:cs typeface="Helvetica" pitchFamily="36" charset="0"/>
              </a:rPr>
              <a:t>The "Day of 7 Billion"      has been targeted by the United States Census Bureau to be in July 2012.</a:t>
            </a:r>
          </a:p>
          <a:p>
            <a:r>
              <a:rPr lang="en-US" sz="1200" i="1" dirty="0">
                <a:latin typeface="Helvetica" pitchFamily="36" charset="0"/>
                <a:ea typeface="Helvetica" pitchFamily="36" charset="0"/>
                <a:cs typeface="Helvetica" pitchFamily="36" charset="0"/>
              </a:rPr>
              <a:t>http://</a:t>
            </a:r>
            <a:r>
              <a:rPr lang="en-US" sz="1200" i="1" dirty="0" err="1">
                <a:latin typeface="Helvetica" pitchFamily="36" charset="0"/>
                <a:ea typeface="Helvetica" pitchFamily="36" charset="0"/>
                <a:cs typeface="Helvetica" pitchFamily="36" charset="0"/>
              </a:rPr>
              <a:t>en.wikipedia.org/wiki/World_population</a:t>
            </a:r>
            <a:endParaRPr lang="hu-HU" sz="1200" i="1" dirty="0">
              <a:latin typeface="Helvetica" pitchFamily="36" charset="0"/>
              <a:ea typeface="Helvetica" pitchFamily="36" charset="0"/>
              <a:cs typeface="Helvetica" pitchFamily="36" charset="0"/>
            </a:endParaRPr>
          </a:p>
        </p:txBody>
      </p:sp>
      <p:sp>
        <p:nvSpPr>
          <p:cNvPr id="1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SOCIETY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7" name="Subtitle 2"/>
          <p:cNvSpPr txBox="1">
            <a:spLocks/>
          </p:cNvSpPr>
          <p:nvPr/>
        </p:nvSpPr>
        <p:spPr>
          <a:xfrm flipH="1">
            <a:off x="14478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8"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3</a:t>
            </a:fld>
            <a:endParaRPr lang="en-US"/>
          </a:p>
        </p:txBody>
      </p:sp>
    </p:spTree>
    <p:extLst>
      <p:ext uri="{BB962C8B-B14F-4D97-AF65-F5344CB8AC3E}">
        <p14:creationId xmlns:p14="http://schemas.microsoft.com/office/powerpoint/2010/main" val="195289286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t>THE IMPACT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7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30</a:t>
            </a:fld>
            <a:endParaRPr lang="en-US"/>
          </a:p>
        </p:txBody>
      </p:sp>
    </p:spTree>
    <p:extLst>
      <p:ext uri="{BB962C8B-B14F-4D97-AF65-F5344CB8AC3E}">
        <p14:creationId xmlns:p14="http://schemas.microsoft.com/office/powerpoint/2010/main" val="2391792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2" y="1309449"/>
            <a:ext cx="7772399" cy="4431983"/>
          </a:xfrm>
          <a:prstGeom prst="rect">
            <a:avLst/>
          </a:prstGeom>
          <a:noFill/>
        </p:spPr>
        <p:txBody>
          <a:bodyPr wrap="square" rtlCol="0">
            <a:spAutoFit/>
          </a:bodyPr>
          <a:lstStyle/>
          <a:p>
            <a:endParaRPr lang="en-US" sz="1000" dirty="0">
              <a:latin typeface="Helvetica"/>
              <a:cs typeface="Helvetica"/>
            </a:endParaRPr>
          </a:p>
          <a:p>
            <a:r>
              <a:rPr lang="en-US" sz="2000" dirty="0">
                <a:latin typeface="Helvetica"/>
                <a:cs typeface="Helvetica"/>
              </a:rPr>
              <a:t>-</a:t>
            </a:r>
            <a:r>
              <a:rPr lang="en-US" sz="2000" b="1" dirty="0">
                <a:solidFill>
                  <a:srgbClr val="FF0000"/>
                </a:solidFill>
                <a:latin typeface="Helvetica"/>
                <a:cs typeface="Helvetica"/>
              </a:rPr>
              <a:t>electron microscope </a:t>
            </a:r>
            <a:r>
              <a:rPr lang="en-US" sz="3000" dirty="0">
                <a:latin typeface="Helvetica"/>
                <a:cs typeface="Helvetica"/>
              </a:rPr>
              <a:t>1931</a:t>
            </a:r>
          </a:p>
          <a:p>
            <a:r>
              <a:rPr lang="en-US" sz="2000" dirty="0">
                <a:latin typeface="Helvetica"/>
                <a:cs typeface="Helvetica"/>
              </a:rPr>
              <a:t>-</a:t>
            </a:r>
            <a:r>
              <a:rPr lang="en-US" sz="2000" b="1" dirty="0">
                <a:solidFill>
                  <a:srgbClr val="FF0000"/>
                </a:solidFill>
                <a:latin typeface="Helvetica"/>
                <a:cs typeface="Helvetica"/>
              </a:rPr>
              <a:t>transistor</a:t>
            </a:r>
            <a:r>
              <a:rPr lang="en-US" sz="2000" b="1" dirty="0">
                <a:latin typeface="Helvetica"/>
                <a:cs typeface="Helvetica"/>
              </a:rPr>
              <a:t> </a:t>
            </a:r>
            <a:r>
              <a:rPr lang="en-US" sz="3000" dirty="0">
                <a:latin typeface="Helvetica"/>
                <a:cs typeface="Helvetica"/>
              </a:rPr>
              <a:t>1947</a:t>
            </a:r>
          </a:p>
          <a:p>
            <a:r>
              <a:rPr lang="en-US" sz="2000" dirty="0">
                <a:latin typeface="Helvetica"/>
                <a:cs typeface="Helvetica"/>
              </a:rPr>
              <a:t>-</a:t>
            </a:r>
            <a:r>
              <a:rPr lang="en-US" sz="2000" b="1" dirty="0">
                <a:solidFill>
                  <a:srgbClr val="FF0000"/>
                </a:solidFill>
                <a:latin typeface="Helvetica"/>
                <a:cs typeface="Helvetica"/>
              </a:rPr>
              <a:t>laser</a:t>
            </a:r>
            <a:r>
              <a:rPr lang="en-US" sz="2000" b="1" dirty="0">
                <a:latin typeface="Helvetica"/>
                <a:cs typeface="Helvetica"/>
              </a:rPr>
              <a:t> </a:t>
            </a:r>
            <a:r>
              <a:rPr lang="en-US" sz="3000" dirty="0">
                <a:latin typeface="Helvetica"/>
                <a:cs typeface="Helvetica"/>
              </a:rPr>
              <a:t>1957</a:t>
            </a:r>
          </a:p>
          <a:p>
            <a:r>
              <a:rPr lang="en-US" sz="2000" dirty="0">
                <a:solidFill>
                  <a:srgbClr val="000000"/>
                </a:solidFill>
                <a:latin typeface="Helvetica"/>
                <a:cs typeface="Helvetica"/>
              </a:rPr>
              <a:t>-</a:t>
            </a:r>
            <a:r>
              <a:rPr lang="en-US" sz="2000" b="1" dirty="0">
                <a:solidFill>
                  <a:srgbClr val="FF0000"/>
                </a:solidFill>
                <a:latin typeface="Helvetica"/>
                <a:cs typeface="Helvetica"/>
              </a:rPr>
              <a:t>magnetic resonance imaging </a:t>
            </a:r>
            <a:r>
              <a:rPr lang="en-US" sz="3000" dirty="0">
                <a:latin typeface="Helvetica"/>
                <a:cs typeface="Helvetica"/>
              </a:rPr>
              <a:t>1973</a:t>
            </a:r>
          </a:p>
          <a:p>
            <a:r>
              <a:rPr lang="en-US" sz="2000" dirty="0">
                <a:solidFill>
                  <a:srgbClr val="000000"/>
                </a:solidFill>
                <a:latin typeface="Helvetica"/>
                <a:cs typeface="Helvetica"/>
              </a:rPr>
              <a:t>-</a:t>
            </a:r>
            <a:r>
              <a:rPr lang="en-US" sz="2000" b="1" dirty="0">
                <a:solidFill>
                  <a:srgbClr val="FF0000"/>
                </a:solidFill>
                <a:latin typeface="Helvetica"/>
                <a:cs typeface="Helvetica"/>
              </a:rPr>
              <a:t>quantum computing </a:t>
            </a:r>
            <a:r>
              <a:rPr lang="en-US" sz="3000" dirty="0">
                <a:latin typeface="Helvetica"/>
                <a:cs typeface="Helvetica"/>
              </a:rPr>
              <a:t>2015</a:t>
            </a:r>
          </a:p>
          <a:p>
            <a:endParaRPr lang="en-US" sz="2400" dirty="0">
              <a:latin typeface="Helvetica"/>
              <a:cs typeface="Helvetica"/>
            </a:endParaRPr>
          </a:p>
          <a:p>
            <a:r>
              <a:rPr lang="en-US" sz="2400" dirty="0">
                <a:latin typeface="Helvetica"/>
                <a:cs typeface="Helvetica"/>
              </a:rPr>
              <a:t>Much of modern </a:t>
            </a:r>
            <a:r>
              <a:rPr lang="en-US" sz="2400" b="1" dirty="0">
                <a:latin typeface="Helvetica"/>
                <a:cs typeface="Helvetica"/>
              </a:rPr>
              <a:t>technology </a:t>
            </a:r>
            <a:r>
              <a:rPr lang="en-US" sz="2400" dirty="0">
                <a:latin typeface="Helvetica"/>
                <a:cs typeface="Helvetica"/>
              </a:rPr>
              <a:t>operates at a scale where quantum effects are significant.</a:t>
            </a:r>
          </a:p>
          <a:p>
            <a:endParaRPr lang="en-US" sz="3000" dirty="0">
              <a:latin typeface="Helvetica"/>
              <a:cs typeface="Helvetica"/>
            </a:endParaRPr>
          </a:p>
          <a:p>
            <a:endParaRPr lang="en-US" sz="2000" dirty="0">
              <a:latin typeface="Helvetica"/>
              <a:cs typeface="Helvetica"/>
            </a:endParaRPr>
          </a:p>
        </p:txBody>
      </p:sp>
      <p:sp>
        <p:nvSpPr>
          <p:cNvPr id="5" name="TextBox 4"/>
          <p:cNvSpPr txBox="1"/>
          <p:nvPr/>
        </p:nvSpPr>
        <p:spPr>
          <a:xfrm>
            <a:off x="304800" y="952500"/>
            <a:ext cx="4495066" cy="615553"/>
          </a:xfrm>
          <a:prstGeom prst="rect">
            <a:avLst/>
          </a:prstGeom>
          <a:noFill/>
        </p:spPr>
        <p:txBody>
          <a:bodyPr wrap="none" rtlCol="0">
            <a:spAutoFit/>
          </a:bodyPr>
          <a:lstStyle/>
          <a:p>
            <a:r>
              <a:rPr lang="hu-HU" sz="2800" b="1" dirty="0">
                <a:latin typeface="Helvetica"/>
                <a:cs typeface="Helvetica"/>
              </a:rPr>
              <a:t>Quantum</a:t>
            </a:r>
            <a:r>
              <a:rPr lang="hu-HU" sz="2800" b="1" dirty="0"/>
              <a:t> Mechanics: </a:t>
            </a:r>
            <a:r>
              <a:rPr lang="hu-HU" sz="3400" b="1" dirty="0"/>
              <a:t>1900</a:t>
            </a:r>
          </a:p>
        </p:txBody>
      </p:sp>
      <p:sp>
        <p:nvSpPr>
          <p:cNvPr id="6" name="TextBox 5"/>
          <p:cNvSpPr txBox="1"/>
          <p:nvPr/>
        </p:nvSpPr>
        <p:spPr>
          <a:xfrm>
            <a:off x="304800" y="4865013"/>
            <a:ext cx="8113194" cy="430887"/>
          </a:xfrm>
          <a:prstGeom prst="rect">
            <a:avLst/>
          </a:prstGeom>
          <a:noFill/>
        </p:spPr>
        <p:txBody>
          <a:bodyPr wrap="none" rtlCol="0">
            <a:spAutoFit/>
          </a:bodyPr>
          <a:lstStyle/>
          <a:p>
            <a:r>
              <a:rPr lang="hu-HU" sz="2200" b="1" dirty="0">
                <a:latin typeface="Helvetica"/>
                <a:cs typeface="Helvetica"/>
              </a:rPr>
              <a:t>At least a 30 year gap between the science and technology.</a:t>
            </a:r>
          </a:p>
        </p:txBody>
      </p:sp>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IMPACT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Introduction </a:t>
            </a:r>
            <a:r>
              <a:rPr lang="en-US" sz="600" i="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31</a:t>
            </a:fld>
            <a:endParaRPr lang="en-US"/>
          </a:p>
        </p:txBody>
      </p:sp>
    </p:spTree>
    <p:extLst>
      <p:ext uri="{BB962C8B-B14F-4D97-AF65-F5344CB8AC3E}">
        <p14:creationId xmlns:p14="http://schemas.microsoft.com/office/powerpoint/2010/main" val="1467987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647700"/>
            <a:ext cx="5562600" cy="5311119"/>
          </a:xfrm>
          <a:prstGeom prst="rect">
            <a:avLst/>
          </a:prstGeom>
        </p:spPr>
      </p:pic>
      <p:sp>
        <p:nvSpPr>
          <p:cNvPr id="4" name="Rectangle 3"/>
          <p:cNvSpPr/>
          <p:nvPr/>
        </p:nvSpPr>
        <p:spPr>
          <a:xfrm>
            <a:off x="5791200" y="877550"/>
            <a:ext cx="3124200" cy="1492716"/>
          </a:xfrm>
          <a:prstGeom prst="rect">
            <a:avLst/>
          </a:prstGeom>
        </p:spPr>
        <p:txBody>
          <a:bodyPr wrap="square">
            <a:spAutoFit/>
          </a:bodyPr>
          <a:lstStyle/>
          <a:p>
            <a:r>
              <a:rPr lang="en-US" sz="2200" b="1" dirty="0">
                <a:latin typeface="Helvetica"/>
                <a:cs typeface="Helvetica"/>
              </a:rPr>
              <a:t>Google</a:t>
            </a:r>
          </a:p>
          <a:p>
            <a:r>
              <a:rPr lang="en-US" sz="2000" dirty="0">
                <a:latin typeface="Helvetica"/>
                <a:cs typeface="Helvetica"/>
              </a:rPr>
              <a:t>Market Cap</a:t>
            </a:r>
            <a:r>
              <a:rPr lang="en-US" dirty="0">
                <a:latin typeface="Helvetica"/>
                <a:cs typeface="Helvetica"/>
              </a:rPr>
              <a:t>(Jan 1, 2010)</a:t>
            </a:r>
            <a:r>
              <a:rPr lang="en-US" sz="2000" dirty="0">
                <a:latin typeface="Helvetica"/>
                <a:cs typeface="Helvetica"/>
              </a:rPr>
              <a:t>: </a:t>
            </a:r>
          </a:p>
          <a:p>
            <a:r>
              <a:rPr lang="en-US" sz="2000" i="1" dirty="0">
                <a:latin typeface="Helvetica"/>
                <a:cs typeface="Helvetica"/>
              </a:rPr>
              <a:t>$189 billion</a:t>
            </a:r>
          </a:p>
          <a:p>
            <a:endParaRPr lang="hu-HU" sz="2800" dirty="0"/>
          </a:p>
        </p:txBody>
      </p:sp>
      <p:sp>
        <p:nvSpPr>
          <p:cNvPr id="5" name="Rectangle 4"/>
          <p:cNvSpPr/>
          <p:nvPr/>
        </p:nvSpPr>
        <p:spPr>
          <a:xfrm>
            <a:off x="5791200" y="2036683"/>
            <a:ext cx="3124200" cy="1384995"/>
          </a:xfrm>
          <a:prstGeom prst="rect">
            <a:avLst/>
          </a:prstGeom>
        </p:spPr>
        <p:txBody>
          <a:bodyPr wrap="square">
            <a:spAutoFit/>
          </a:bodyPr>
          <a:lstStyle/>
          <a:p>
            <a:r>
              <a:rPr lang="en-US" sz="2200" b="1" dirty="0">
                <a:latin typeface="Helvetica"/>
                <a:cs typeface="Helvetica"/>
              </a:rPr>
              <a:t>Cisco Systems</a:t>
            </a:r>
          </a:p>
          <a:p>
            <a:r>
              <a:rPr lang="en-US" sz="2000" dirty="0">
                <a:latin typeface="Helvetica"/>
                <a:cs typeface="Helvetica"/>
              </a:rPr>
              <a:t>networking gear Market cap </a:t>
            </a:r>
            <a:r>
              <a:rPr lang="en-US" dirty="0">
                <a:latin typeface="Helvetica"/>
                <a:cs typeface="Helvetica"/>
              </a:rPr>
              <a:t>(Jan 1, 2010)</a:t>
            </a:r>
            <a:r>
              <a:rPr lang="en-US" sz="2000" dirty="0">
                <a:latin typeface="Helvetica"/>
                <a:cs typeface="Helvetica"/>
              </a:rPr>
              <a:t>: </a:t>
            </a:r>
          </a:p>
          <a:p>
            <a:r>
              <a:rPr lang="en-US" sz="2000" i="1" dirty="0">
                <a:latin typeface="Helvetica"/>
                <a:cs typeface="Helvetica"/>
              </a:rPr>
              <a:t>$112 billion</a:t>
            </a:r>
            <a:endParaRPr lang="hu-HU" sz="2000" i="1" dirty="0">
              <a:latin typeface="Helvetica"/>
              <a:cs typeface="Helvetica"/>
            </a:endParaRPr>
          </a:p>
        </p:txBody>
      </p:sp>
      <p:sp>
        <p:nvSpPr>
          <p:cNvPr id="6" name="Rectangle 5"/>
          <p:cNvSpPr/>
          <p:nvPr/>
        </p:nvSpPr>
        <p:spPr>
          <a:xfrm>
            <a:off x="5791200" y="3496151"/>
            <a:ext cx="3124200" cy="1723549"/>
          </a:xfrm>
          <a:prstGeom prst="rect">
            <a:avLst/>
          </a:prstGeom>
        </p:spPr>
        <p:txBody>
          <a:bodyPr wrap="square">
            <a:spAutoFit/>
          </a:bodyPr>
          <a:lstStyle/>
          <a:p>
            <a:r>
              <a:rPr lang="en-US" sz="2200" b="1" dirty="0" err="1">
                <a:latin typeface="Helvetica"/>
                <a:cs typeface="Helvetica"/>
              </a:rPr>
              <a:t>Facebook</a:t>
            </a:r>
            <a:endParaRPr lang="en-US" sz="2200" b="1" dirty="0">
              <a:latin typeface="Helvetica"/>
              <a:cs typeface="Helvetica"/>
            </a:endParaRPr>
          </a:p>
          <a:p>
            <a:r>
              <a:rPr lang="en-US" sz="2000" dirty="0">
                <a:latin typeface="Helvetica"/>
                <a:cs typeface="Helvetica"/>
              </a:rPr>
              <a:t>market cap: </a:t>
            </a:r>
          </a:p>
          <a:p>
            <a:r>
              <a:rPr lang="en-US" sz="2000" i="1" dirty="0">
                <a:latin typeface="Helvetica"/>
                <a:cs typeface="Helvetica"/>
              </a:rPr>
              <a:t>$50 billion</a:t>
            </a:r>
          </a:p>
          <a:p>
            <a:endParaRPr lang="en-US" sz="2000" dirty="0">
              <a:latin typeface="Helvetica"/>
              <a:cs typeface="Helvetica"/>
            </a:endParaRPr>
          </a:p>
          <a:p>
            <a:r>
              <a:rPr lang="en-US" sz="1200" i="1" dirty="0">
                <a:latin typeface="Helvetica"/>
                <a:cs typeface="Helvetica"/>
              </a:rPr>
              <a:t>www.bizjournals.com/austin/news/2010/11/15/facebooks... - Cached</a:t>
            </a:r>
            <a:endParaRPr lang="hu-HU" sz="1200" i="1" dirty="0">
              <a:latin typeface="Helvetica"/>
              <a:cs typeface="Helvetica"/>
            </a:endParaRPr>
          </a:p>
        </p:txBody>
      </p:sp>
      <p:sp>
        <p:nvSpPr>
          <p:cNvPr id="7" name="TextBox 6"/>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ECONOMIC IMPACT</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32</a:t>
            </a:fld>
            <a:endParaRPr lang="en-US"/>
          </a:p>
        </p:txBody>
      </p:sp>
    </p:spTree>
    <p:extLst>
      <p:ext uri="{BB962C8B-B14F-4D97-AF65-F5344CB8AC3E}">
        <p14:creationId xmlns:p14="http://schemas.microsoft.com/office/powerpoint/2010/main" val="3071328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aspirin-ch"/>
          <p:cNvPicPr>
            <a:picLocks noChangeAspect="1" noChangeArrowheads="1"/>
          </p:cNvPicPr>
          <p:nvPr/>
        </p:nvPicPr>
        <p:blipFill>
          <a:blip r:embed="rId4"/>
          <a:srcRect/>
          <a:stretch>
            <a:fillRect/>
          </a:stretch>
        </p:blipFill>
        <p:spPr bwMode="auto">
          <a:xfrm>
            <a:off x="3811589" y="469911"/>
            <a:ext cx="1728787" cy="1439333"/>
          </a:xfrm>
          <a:prstGeom prst="rect">
            <a:avLst/>
          </a:prstGeom>
          <a:noFill/>
          <a:ln w="9525">
            <a:noFill/>
            <a:miter lim="800000"/>
            <a:headEnd/>
            <a:tailEnd/>
          </a:ln>
        </p:spPr>
      </p:pic>
      <p:pic>
        <p:nvPicPr>
          <p:cNvPr id="386051" name="Picture 3" descr="pdb6cox-cpk"/>
          <p:cNvPicPr>
            <a:picLocks noChangeAspect="1" noChangeArrowheads="1"/>
          </p:cNvPicPr>
          <p:nvPr/>
        </p:nvPicPr>
        <p:blipFill>
          <a:blip r:embed="rId5"/>
          <a:srcRect/>
          <a:stretch>
            <a:fillRect/>
          </a:stretch>
        </p:blipFill>
        <p:spPr bwMode="auto">
          <a:xfrm>
            <a:off x="2897188" y="1930411"/>
            <a:ext cx="2360612" cy="2016125"/>
          </a:xfrm>
          <a:prstGeom prst="rect">
            <a:avLst/>
          </a:prstGeom>
          <a:noFill/>
          <a:ln w="9525">
            <a:noFill/>
            <a:miter lim="800000"/>
            <a:headEnd/>
            <a:tailEnd/>
          </a:ln>
        </p:spPr>
      </p:pic>
      <p:sp>
        <p:nvSpPr>
          <p:cNvPr id="386052" name="Text Box 4"/>
          <p:cNvSpPr txBox="1">
            <a:spLocks noChangeArrowheads="1"/>
          </p:cNvSpPr>
          <p:nvPr/>
        </p:nvSpPr>
        <p:spPr bwMode="auto">
          <a:xfrm>
            <a:off x="276226" y="550345"/>
            <a:ext cx="1709693" cy="1776519"/>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dirty="0">
                <a:solidFill>
                  <a:schemeClr val="accent2"/>
                </a:solidFill>
              </a:rPr>
              <a:t>Reduces </a:t>
            </a:r>
          </a:p>
          <a:p>
            <a:pPr defTabSz="828675"/>
            <a:r>
              <a:rPr lang="en-US" sz="2200" b="0" dirty="0"/>
              <a:t>Inflammation</a:t>
            </a:r>
          </a:p>
          <a:p>
            <a:pPr defTabSz="828675"/>
            <a:r>
              <a:rPr lang="en-US" sz="2200" b="0" dirty="0"/>
              <a:t>Fever</a:t>
            </a:r>
          </a:p>
          <a:p>
            <a:pPr defTabSz="828675"/>
            <a:r>
              <a:rPr lang="en-US" sz="2200" b="0" dirty="0"/>
              <a:t>Pain</a:t>
            </a:r>
          </a:p>
          <a:p>
            <a:pPr defTabSz="828675"/>
            <a:endParaRPr lang="en-US" sz="2200" b="0" dirty="0"/>
          </a:p>
        </p:txBody>
      </p:sp>
      <p:pic>
        <p:nvPicPr>
          <p:cNvPr id="386053" name="Picture 5" descr="Heart"/>
          <p:cNvPicPr>
            <a:picLocks noChangeAspect="1" noChangeArrowheads="1"/>
          </p:cNvPicPr>
          <p:nvPr/>
        </p:nvPicPr>
        <p:blipFill>
          <a:blip r:embed="rId6"/>
          <a:srcRect/>
          <a:stretch>
            <a:fillRect/>
          </a:stretch>
        </p:blipFill>
        <p:spPr bwMode="auto">
          <a:xfrm>
            <a:off x="7162800" y="1680647"/>
            <a:ext cx="2154238" cy="1740958"/>
          </a:xfrm>
          <a:prstGeom prst="rect">
            <a:avLst/>
          </a:prstGeom>
          <a:noFill/>
          <a:ln w="9525">
            <a:noFill/>
            <a:miter lim="800000"/>
            <a:headEnd/>
            <a:tailEnd/>
          </a:ln>
        </p:spPr>
      </p:pic>
      <p:sp>
        <p:nvSpPr>
          <p:cNvPr id="386054" name="Text Box 6"/>
          <p:cNvSpPr txBox="1">
            <a:spLocks noChangeArrowheads="1"/>
          </p:cNvSpPr>
          <p:nvPr/>
        </p:nvSpPr>
        <p:spPr bwMode="auto">
          <a:xfrm>
            <a:off x="7545388" y="601147"/>
            <a:ext cx="1578134" cy="1099411"/>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a:solidFill>
                  <a:schemeClr val="accent2"/>
                </a:solidFill>
              </a:rPr>
              <a:t>Prevents</a:t>
            </a:r>
          </a:p>
          <a:p>
            <a:pPr defTabSz="828675"/>
            <a:r>
              <a:rPr lang="en-US" sz="2200" b="0"/>
              <a:t>Heart attack</a:t>
            </a:r>
          </a:p>
          <a:p>
            <a:pPr defTabSz="828675"/>
            <a:r>
              <a:rPr lang="en-US" sz="2200" b="0"/>
              <a:t>Stroke</a:t>
            </a:r>
          </a:p>
        </p:txBody>
      </p:sp>
      <p:sp>
        <p:nvSpPr>
          <p:cNvPr id="386055" name="Text Box 7"/>
          <p:cNvSpPr txBox="1">
            <a:spLocks noChangeArrowheads="1"/>
          </p:cNvSpPr>
          <p:nvPr/>
        </p:nvSpPr>
        <p:spPr bwMode="auto">
          <a:xfrm>
            <a:off x="7620001" y="4186496"/>
            <a:ext cx="1160452" cy="1099411"/>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dirty="0">
                <a:solidFill>
                  <a:srgbClr val="CC0000"/>
                </a:solidFill>
              </a:rPr>
              <a:t>Causes</a:t>
            </a:r>
            <a:r>
              <a:rPr lang="en-US" sz="2200" b="0" dirty="0"/>
              <a:t> </a:t>
            </a:r>
          </a:p>
          <a:p>
            <a:pPr defTabSz="828675"/>
            <a:r>
              <a:rPr lang="en-US" sz="2200" b="0" dirty="0"/>
              <a:t>Bleeding</a:t>
            </a:r>
          </a:p>
          <a:p>
            <a:pPr defTabSz="828675"/>
            <a:r>
              <a:rPr lang="en-US" sz="2200" b="0" dirty="0"/>
              <a:t>Ulcer</a:t>
            </a:r>
          </a:p>
        </p:txBody>
      </p:sp>
      <p:sp>
        <p:nvSpPr>
          <p:cNvPr id="386056" name="Text Box 8"/>
          <p:cNvSpPr txBox="1">
            <a:spLocks noChangeArrowheads="1"/>
          </p:cNvSpPr>
          <p:nvPr/>
        </p:nvSpPr>
        <p:spPr bwMode="auto">
          <a:xfrm>
            <a:off x="152400" y="4325938"/>
            <a:ext cx="2435678" cy="760856"/>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a:solidFill>
                  <a:schemeClr val="accent2"/>
                </a:solidFill>
              </a:rPr>
              <a:t>Reduces the risk of </a:t>
            </a:r>
          </a:p>
          <a:p>
            <a:pPr defTabSz="828675"/>
            <a:r>
              <a:rPr lang="en-US" sz="2200" b="0"/>
              <a:t>Alzheimer's Disease</a:t>
            </a:r>
          </a:p>
        </p:txBody>
      </p:sp>
      <p:sp>
        <p:nvSpPr>
          <p:cNvPr id="386057" name="Text Box 9"/>
          <p:cNvSpPr txBox="1">
            <a:spLocks noChangeArrowheads="1"/>
          </p:cNvSpPr>
          <p:nvPr/>
        </p:nvSpPr>
        <p:spPr bwMode="auto">
          <a:xfrm>
            <a:off x="4343401" y="1837274"/>
            <a:ext cx="782857" cy="422302"/>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b="0">
                <a:solidFill>
                  <a:schemeClr val="bg1"/>
                </a:solidFill>
              </a:rPr>
              <a:t>COX2</a:t>
            </a:r>
          </a:p>
        </p:txBody>
      </p:sp>
      <p:sp>
        <p:nvSpPr>
          <p:cNvPr id="386058" name="Text Box 10"/>
          <p:cNvSpPr txBox="1">
            <a:spLocks noChangeArrowheads="1"/>
          </p:cNvSpPr>
          <p:nvPr/>
        </p:nvSpPr>
        <p:spPr bwMode="auto">
          <a:xfrm>
            <a:off x="3524250" y="4355042"/>
            <a:ext cx="2334752" cy="1437965"/>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a:solidFill>
                  <a:schemeClr val="accent2"/>
                </a:solidFill>
              </a:rPr>
              <a:t>Reduces the risk of </a:t>
            </a:r>
          </a:p>
          <a:p>
            <a:pPr defTabSz="828675"/>
            <a:r>
              <a:rPr lang="en-US" sz="2200" b="0"/>
              <a:t>breast cancer</a:t>
            </a:r>
          </a:p>
          <a:p>
            <a:pPr defTabSz="828675"/>
            <a:r>
              <a:rPr lang="en-US" sz="2200" b="0"/>
              <a:t>ovarian cancers</a:t>
            </a:r>
          </a:p>
          <a:p>
            <a:pPr defTabSz="828675"/>
            <a:r>
              <a:rPr lang="en-US" sz="2200" b="0"/>
              <a:t>colorectal cancer</a:t>
            </a:r>
          </a:p>
        </p:txBody>
      </p:sp>
      <p:pic>
        <p:nvPicPr>
          <p:cNvPr id="362507" name="Picture 11"/>
          <p:cNvPicPr>
            <a:picLocks noChangeAspect="1" noChangeArrowheads="1"/>
          </p:cNvPicPr>
          <p:nvPr/>
        </p:nvPicPr>
        <p:blipFill>
          <a:blip r:embed="rId7"/>
          <a:srcRect/>
          <a:stretch>
            <a:fillRect/>
          </a:stretch>
        </p:blipFill>
        <p:spPr bwMode="auto">
          <a:xfrm>
            <a:off x="4894264" y="2382849"/>
            <a:ext cx="1658937" cy="1272646"/>
          </a:xfrm>
          <a:prstGeom prst="rect">
            <a:avLst/>
          </a:prstGeom>
          <a:noFill/>
          <a:ln w="9525">
            <a:noFill/>
            <a:miter lim="800000"/>
            <a:headEnd/>
            <a:tailEnd/>
          </a:ln>
        </p:spPr>
      </p:pic>
      <p:pic>
        <p:nvPicPr>
          <p:cNvPr id="386060" name="Picture 12" descr="1101000717_400"/>
          <p:cNvPicPr>
            <a:picLocks noChangeAspect="1" noChangeArrowheads="1"/>
          </p:cNvPicPr>
          <p:nvPr/>
        </p:nvPicPr>
        <p:blipFill>
          <a:blip r:embed="rId8"/>
          <a:srcRect/>
          <a:stretch>
            <a:fillRect/>
          </a:stretch>
        </p:blipFill>
        <p:spPr bwMode="auto">
          <a:xfrm>
            <a:off x="517526" y="2413000"/>
            <a:ext cx="1616075" cy="1774032"/>
          </a:xfrm>
          <a:prstGeom prst="rect">
            <a:avLst/>
          </a:prstGeom>
          <a:noFill/>
          <a:ln w="9525">
            <a:noFill/>
            <a:miter lim="800000"/>
            <a:headEnd/>
            <a:tailEnd/>
          </a:ln>
        </p:spPr>
      </p:pic>
      <p:sp>
        <p:nvSpPr>
          <p:cNvPr id="1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DRUG DESIGN, METABOLIC ENGINEERING:</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4" name="TextBox 1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33</a:t>
            </a:fld>
            <a:endParaRPr lang="en-US"/>
          </a:p>
        </p:txBody>
      </p:sp>
    </p:spTree>
    <p:custDataLst>
      <p:tags r:id="rId1"/>
    </p:custDataLst>
    <p:extLst>
      <p:ext uri="{BB962C8B-B14F-4D97-AF65-F5344CB8AC3E}">
        <p14:creationId xmlns:p14="http://schemas.microsoft.com/office/powerpoint/2010/main" val="3065171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6051"/>
                                        </p:tgtEl>
                                        <p:attrNameLst>
                                          <p:attrName>style.visibility</p:attrName>
                                        </p:attrNameLst>
                                      </p:cBhvr>
                                      <p:to>
                                        <p:strVal val="visible"/>
                                      </p:to>
                                    </p:set>
                                    <p:anim calcmode="lin" valueType="num">
                                      <p:cBhvr additive="base">
                                        <p:cTn id="7" dur="500" fill="hold"/>
                                        <p:tgtEl>
                                          <p:spTgt spid="386051"/>
                                        </p:tgtEl>
                                        <p:attrNameLst>
                                          <p:attrName>ppt_x</p:attrName>
                                        </p:attrNameLst>
                                      </p:cBhvr>
                                      <p:tavLst>
                                        <p:tav tm="0">
                                          <p:val>
                                            <p:strVal val="0-#ppt_w/2"/>
                                          </p:val>
                                        </p:tav>
                                        <p:tav tm="100000">
                                          <p:val>
                                            <p:strVal val="#ppt_x"/>
                                          </p:val>
                                        </p:tav>
                                      </p:tavLst>
                                    </p:anim>
                                    <p:anim calcmode="lin" valueType="num">
                                      <p:cBhvr additive="base">
                                        <p:cTn id="8" dur="500" fill="hold"/>
                                        <p:tgtEl>
                                          <p:spTgt spid="3860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6057"/>
                                        </p:tgtEl>
                                        <p:attrNameLst>
                                          <p:attrName>style.visibility</p:attrName>
                                        </p:attrNameLst>
                                      </p:cBhvr>
                                      <p:to>
                                        <p:strVal val="visible"/>
                                      </p:to>
                                    </p:set>
                                    <p:anim calcmode="lin" valueType="num">
                                      <p:cBhvr additive="base">
                                        <p:cTn id="11" dur="500" fill="hold"/>
                                        <p:tgtEl>
                                          <p:spTgt spid="386057"/>
                                        </p:tgtEl>
                                        <p:attrNameLst>
                                          <p:attrName>ppt_x</p:attrName>
                                        </p:attrNameLst>
                                      </p:cBhvr>
                                      <p:tavLst>
                                        <p:tav tm="0">
                                          <p:val>
                                            <p:strVal val="0-#ppt_w/2"/>
                                          </p:val>
                                        </p:tav>
                                        <p:tav tm="100000">
                                          <p:val>
                                            <p:strVal val="#ppt_x"/>
                                          </p:val>
                                        </p:tav>
                                      </p:tavLst>
                                    </p:anim>
                                    <p:anim calcmode="lin" valueType="num">
                                      <p:cBhvr additive="base">
                                        <p:cTn id="12" dur="500" fill="hold"/>
                                        <p:tgtEl>
                                          <p:spTgt spid="38605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6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60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6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6055"/>
                                        </p:tgtEl>
                                        <p:attrNameLst>
                                          <p:attrName>style.visibility</p:attrName>
                                        </p:attrNameLst>
                                      </p:cBhvr>
                                      <p:to>
                                        <p:strVal val="visible"/>
                                      </p:to>
                                    </p:set>
                                    <p:anim calcmode="lin" valueType="num">
                                      <p:cBhvr additive="base">
                                        <p:cTn id="27" dur="500" fill="hold"/>
                                        <p:tgtEl>
                                          <p:spTgt spid="386055"/>
                                        </p:tgtEl>
                                        <p:attrNameLst>
                                          <p:attrName>ppt_x</p:attrName>
                                        </p:attrNameLst>
                                      </p:cBhvr>
                                      <p:tavLst>
                                        <p:tav tm="0">
                                          <p:val>
                                            <p:strVal val="#ppt_x"/>
                                          </p:val>
                                        </p:tav>
                                        <p:tav tm="100000">
                                          <p:val>
                                            <p:strVal val="#ppt_x"/>
                                          </p:val>
                                        </p:tav>
                                      </p:tavLst>
                                    </p:anim>
                                    <p:anim calcmode="lin" valueType="num">
                                      <p:cBhvr additive="base">
                                        <p:cTn id="28" dur="500" fill="hold"/>
                                        <p:tgtEl>
                                          <p:spTgt spid="38605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86056"/>
                                        </p:tgtEl>
                                        <p:attrNameLst>
                                          <p:attrName>style.visibility</p:attrName>
                                        </p:attrNameLst>
                                      </p:cBhvr>
                                      <p:to>
                                        <p:strVal val="visible"/>
                                      </p:to>
                                    </p:set>
                                    <p:anim calcmode="lin" valueType="num">
                                      <p:cBhvr additive="base">
                                        <p:cTn id="33" dur="500" fill="hold"/>
                                        <p:tgtEl>
                                          <p:spTgt spid="386056"/>
                                        </p:tgtEl>
                                        <p:attrNameLst>
                                          <p:attrName>ppt_x</p:attrName>
                                        </p:attrNameLst>
                                      </p:cBhvr>
                                      <p:tavLst>
                                        <p:tav tm="0">
                                          <p:val>
                                            <p:strVal val="#ppt_x"/>
                                          </p:val>
                                        </p:tav>
                                        <p:tav tm="100000">
                                          <p:val>
                                            <p:strVal val="#ppt_x"/>
                                          </p:val>
                                        </p:tav>
                                      </p:tavLst>
                                    </p:anim>
                                    <p:anim calcmode="lin" valueType="num">
                                      <p:cBhvr additive="base">
                                        <p:cTn id="34" dur="500" fill="hold"/>
                                        <p:tgtEl>
                                          <p:spTgt spid="386056"/>
                                        </p:tgtEl>
                                        <p:attrNameLst>
                                          <p:attrName>ppt_y</p:attrName>
                                        </p:attrNameLst>
                                      </p:cBhvr>
                                      <p:tavLst>
                                        <p:tav tm="0">
                                          <p:val>
                                            <p:strVal val="1+#ppt_h/2"/>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3860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86058"/>
                                        </p:tgtEl>
                                        <p:attrNameLst>
                                          <p:attrName>style.visibility</p:attrName>
                                        </p:attrNameLst>
                                      </p:cBhvr>
                                      <p:to>
                                        <p:strVal val="visible"/>
                                      </p:to>
                                    </p:set>
                                    <p:anim calcmode="lin" valueType="num">
                                      <p:cBhvr additive="base">
                                        <p:cTn id="41" dur="500" fill="hold"/>
                                        <p:tgtEl>
                                          <p:spTgt spid="386058"/>
                                        </p:tgtEl>
                                        <p:attrNameLst>
                                          <p:attrName>ppt_x</p:attrName>
                                        </p:attrNameLst>
                                      </p:cBhvr>
                                      <p:tavLst>
                                        <p:tav tm="0">
                                          <p:val>
                                            <p:strVal val="#ppt_x"/>
                                          </p:val>
                                        </p:tav>
                                        <p:tav tm="100000">
                                          <p:val>
                                            <p:strVal val="#ppt_x"/>
                                          </p:val>
                                        </p:tav>
                                      </p:tavLst>
                                    </p:anim>
                                    <p:anim calcmode="lin" valueType="num">
                                      <p:cBhvr additive="base">
                                        <p:cTn id="42" dur="500" fill="hold"/>
                                        <p:tgtEl>
                                          <p:spTgt spid="38605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86050"/>
                                        </p:tgtEl>
                                        <p:attrNameLst>
                                          <p:attrName>style.visibility</p:attrName>
                                        </p:attrNameLst>
                                      </p:cBhvr>
                                      <p:to>
                                        <p:strVal val="visible"/>
                                      </p:to>
                                    </p:set>
                                    <p:animEffect transition="in" filter="dissolve">
                                      <p:cBhvr>
                                        <p:cTn id="47" dur="500"/>
                                        <p:tgtEl>
                                          <p:spTgt spid="386050"/>
                                        </p:tgtEl>
                                      </p:cBhvr>
                                    </p:animEffect>
                                  </p:childTnLst>
                                </p:cTn>
                              </p:par>
                              <p:par>
                                <p:cTn id="48" presetID="8" presetClass="emph" presetSubtype="0" fill="hold" nodeType="withEffect">
                                  <p:stCondLst>
                                    <p:cond delay="0"/>
                                  </p:stCondLst>
                                  <p:childTnLst>
                                    <p:animRot by="21600000">
                                      <p:cBhvr>
                                        <p:cTn id="49" dur="2000" fill="hold"/>
                                        <p:tgtEl>
                                          <p:spTgt spid="386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p:bldP spid="386054" grpId="0"/>
      <p:bldP spid="386055" grpId="0"/>
      <p:bldP spid="386056" grpId="0"/>
      <p:bldP spid="386057" grpId="0"/>
      <p:bldP spid="38605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8" name="Picture 2" descr="plan5"/>
          <p:cNvPicPr>
            <a:picLocks noChangeAspect="1" noChangeArrowheads="1"/>
          </p:cNvPicPr>
          <p:nvPr/>
        </p:nvPicPr>
        <p:blipFill>
          <a:blip r:embed="rId4"/>
          <a:srcRect/>
          <a:stretch>
            <a:fillRect/>
          </a:stretch>
        </p:blipFill>
        <p:spPr bwMode="auto">
          <a:xfrm>
            <a:off x="-2209800" y="2673616"/>
            <a:ext cx="8382000" cy="5136885"/>
          </a:xfrm>
          <a:prstGeom prst="rect">
            <a:avLst/>
          </a:prstGeom>
          <a:noFill/>
          <a:ln w="9525">
            <a:noFill/>
            <a:miter lim="800000"/>
            <a:headEnd/>
            <a:tailEnd/>
          </a:ln>
        </p:spPr>
      </p:pic>
      <p:pic>
        <p:nvPicPr>
          <p:cNvPr id="188419" name="Picture 3" descr="cell"/>
          <p:cNvPicPr>
            <a:picLocks noChangeAspect="1" noChangeArrowheads="1"/>
          </p:cNvPicPr>
          <p:nvPr/>
        </p:nvPicPr>
        <p:blipFill>
          <a:blip r:embed="rId5"/>
          <a:srcRect/>
          <a:stretch>
            <a:fillRect/>
          </a:stretch>
        </p:blipFill>
        <p:spPr bwMode="auto">
          <a:xfrm>
            <a:off x="228600" y="0"/>
            <a:ext cx="4724400" cy="2833688"/>
          </a:xfrm>
          <a:prstGeom prst="rect">
            <a:avLst/>
          </a:prstGeom>
          <a:noFill/>
          <a:ln w="9525">
            <a:noFill/>
            <a:miter lim="800000"/>
            <a:headEnd/>
            <a:tailEnd/>
          </a:ln>
        </p:spPr>
      </p:pic>
      <p:pic>
        <p:nvPicPr>
          <p:cNvPr id="188420" name="Picture 4" descr="5110-240-diagram"/>
          <p:cNvPicPr>
            <a:picLocks noChangeAspect="1" noChangeArrowheads="1"/>
          </p:cNvPicPr>
          <p:nvPr/>
        </p:nvPicPr>
        <p:blipFill>
          <a:blip r:embed="rId6"/>
          <a:srcRect/>
          <a:stretch>
            <a:fillRect/>
          </a:stretch>
        </p:blipFill>
        <p:spPr bwMode="auto">
          <a:xfrm>
            <a:off x="5410203" y="5715000"/>
            <a:ext cx="3489325" cy="3238500"/>
          </a:xfrm>
          <a:prstGeom prst="rect">
            <a:avLst/>
          </a:prstGeom>
          <a:noFill/>
          <a:ln w="9525">
            <a:noFill/>
            <a:miter lim="800000"/>
            <a:headEnd/>
            <a:tailEnd/>
          </a:ln>
        </p:spPr>
      </p:pic>
      <p:pic>
        <p:nvPicPr>
          <p:cNvPr id="649221" name="Picture 5" descr="AR1500MainCircuit"/>
          <p:cNvPicPr>
            <a:picLocks noChangeAspect="1" noChangeArrowheads="1"/>
          </p:cNvPicPr>
          <p:nvPr/>
        </p:nvPicPr>
        <p:blipFill>
          <a:blip r:embed="rId7"/>
          <a:srcRect/>
          <a:stretch>
            <a:fillRect/>
          </a:stretch>
        </p:blipFill>
        <p:spPr bwMode="auto">
          <a:xfrm>
            <a:off x="4876800" y="2857500"/>
            <a:ext cx="14954250" cy="8921750"/>
          </a:xfrm>
          <a:prstGeom prst="rect">
            <a:avLst/>
          </a:prstGeom>
          <a:noFill/>
          <a:ln w="9525">
            <a:noFill/>
            <a:miter lim="800000"/>
            <a:headEnd/>
            <a:tailEnd/>
          </a:ln>
        </p:spPr>
      </p:pic>
      <p:pic>
        <p:nvPicPr>
          <p:cNvPr id="649222" name="Picture 6" descr="janhom2"/>
          <p:cNvPicPr>
            <a:picLocks noChangeAspect="1" noChangeArrowheads="1"/>
          </p:cNvPicPr>
          <p:nvPr/>
        </p:nvPicPr>
        <p:blipFill>
          <a:blip r:embed="rId8"/>
          <a:srcRect/>
          <a:stretch>
            <a:fillRect/>
          </a:stretch>
        </p:blipFill>
        <p:spPr bwMode="auto">
          <a:xfrm>
            <a:off x="5029200" y="191823"/>
            <a:ext cx="3962400" cy="2538677"/>
          </a:xfrm>
          <a:prstGeom prst="rect">
            <a:avLst/>
          </a:prstGeom>
          <a:noFill/>
          <a:ln w="9525">
            <a:noFill/>
            <a:miter lim="800000"/>
            <a:headEnd/>
            <a:tailEnd/>
          </a:ln>
        </p:spPr>
      </p:pic>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DRUG DESIGN, METABOLIC ENGINEERING:</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34</a:t>
            </a:fld>
            <a:endParaRPr lang="en-US"/>
          </a:p>
        </p:txBody>
      </p:sp>
    </p:spTree>
    <p:custDataLst>
      <p:tags r:id="rId1"/>
    </p:custDataLst>
    <p:extLst>
      <p:ext uri="{BB962C8B-B14F-4D97-AF65-F5344CB8AC3E}">
        <p14:creationId xmlns:p14="http://schemas.microsoft.com/office/powerpoint/2010/main" val="31398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649221"/>
                                        </p:tgtEl>
                                        <p:attrNameLst>
                                          <p:attrName>style.visibility</p:attrName>
                                        </p:attrNameLst>
                                      </p:cBhvr>
                                      <p:to>
                                        <p:strVal val="visible"/>
                                      </p:to>
                                    </p:set>
                                    <p:anim calcmode="lin" valueType="num">
                                      <p:cBhvr additive="base">
                                        <p:cTn id="11" dur="3000" fill="hold"/>
                                        <p:tgtEl>
                                          <p:spTgt spid="649221"/>
                                        </p:tgtEl>
                                        <p:attrNameLst>
                                          <p:attrName>ppt_x</p:attrName>
                                        </p:attrNameLst>
                                      </p:cBhvr>
                                      <p:tavLst>
                                        <p:tav tm="0">
                                          <p:val>
                                            <p:strVal val="0-#ppt_w/2"/>
                                          </p:val>
                                        </p:tav>
                                        <p:tav tm="100000">
                                          <p:val>
                                            <p:strVal val="#ppt_x"/>
                                          </p:val>
                                        </p:tav>
                                      </p:tavLst>
                                    </p:anim>
                                    <p:anim calcmode="lin" valueType="num">
                                      <p:cBhvr additive="base">
                                        <p:cTn id="12" dur="3000" fill="hold"/>
                                        <p:tgtEl>
                                          <p:spTgt spid="6492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649218"/>
                                        </p:tgtEl>
                                        <p:attrNameLst>
                                          <p:attrName>style.visibility</p:attrName>
                                        </p:attrNameLst>
                                      </p:cBhvr>
                                      <p:to>
                                        <p:strVal val="visible"/>
                                      </p:to>
                                    </p:set>
                                    <p:anim calcmode="lin" valueType="num">
                                      <p:cBhvr additive="base">
                                        <p:cTn id="17" dur="3000" fill="hold"/>
                                        <p:tgtEl>
                                          <p:spTgt spid="649218"/>
                                        </p:tgtEl>
                                        <p:attrNameLst>
                                          <p:attrName>ppt_x</p:attrName>
                                        </p:attrNameLst>
                                      </p:cBhvr>
                                      <p:tavLst>
                                        <p:tav tm="0">
                                          <p:val>
                                            <p:strVal val="1+#ppt_w/2"/>
                                          </p:val>
                                        </p:tav>
                                        <p:tav tm="100000">
                                          <p:val>
                                            <p:strVal val="#ppt_x"/>
                                          </p:val>
                                        </p:tav>
                                      </p:tavLst>
                                    </p:anim>
                                    <p:anim calcmode="lin" valueType="num">
                                      <p:cBhvr additive="base">
                                        <p:cTn id="18" dur="3000" fill="hold"/>
                                        <p:tgtEl>
                                          <p:spTgt spid="6492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17500"/>
            <a:ext cx="7772400" cy="1225021"/>
          </a:xfrm>
        </p:spPr>
        <p:txBody>
          <a:bodyPr>
            <a:normAutofit/>
          </a:bodyPr>
          <a:lstStyle/>
          <a:p>
            <a:r>
              <a:rPr lang="en-US" sz="3200" b="1" dirty="0">
                <a:solidFill>
                  <a:srgbClr val="FF0000"/>
                </a:solidFill>
              </a:rPr>
              <a:t>Brain</a:t>
            </a:r>
          </a:p>
        </p:txBody>
      </p:sp>
      <p:sp>
        <p:nvSpPr>
          <p:cNvPr id="9" name="TextBox 8"/>
          <p:cNvSpPr txBox="1"/>
          <p:nvPr/>
        </p:nvSpPr>
        <p:spPr>
          <a:xfrm>
            <a:off x="7581900" y="1409700"/>
            <a:ext cx="1562100" cy="1754327"/>
          </a:xfrm>
          <a:prstGeom prst="rect">
            <a:avLst/>
          </a:prstGeom>
          <a:noFill/>
        </p:spPr>
        <p:txBody>
          <a:bodyPr wrap="square" rtlCol="0">
            <a:spAutoFit/>
          </a:bodyPr>
          <a:lstStyle/>
          <a:p>
            <a:r>
              <a:rPr lang="hu-HU" b="1" dirty="0"/>
              <a:t>Factoid:</a:t>
            </a:r>
          </a:p>
          <a:p>
            <a:endParaRPr lang="hu-HU" b="1" dirty="0"/>
          </a:p>
          <a:p>
            <a:r>
              <a:rPr lang="hu-HU" b="1" dirty="0"/>
              <a:t>Human Brain has between</a:t>
            </a:r>
          </a:p>
          <a:p>
            <a:r>
              <a:rPr lang="hu-HU" b="1" dirty="0"/>
              <a:t>10-100 billion neurons.</a:t>
            </a:r>
          </a:p>
        </p:txBody>
      </p:sp>
      <p:pic>
        <p:nvPicPr>
          <p:cNvPr id="5" name="Picture 4" descr="slide_4b.jpg"/>
          <p:cNvPicPr>
            <a:picLocks noChangeAspect="1"/>
          </p:cNvPicPr>
          <p:nvPr/>
        </p:nvPicPr>
        <p:blipFill>
          <a:blip r:embed="rId3"/>
          <a:stretch>
            <a:fillRect/>
          </a:stretch>
        </p:blipFill>
        <p:spPr>
          <a:xfrm>
            <a:off x="0" y="-1177462"/>
            <a:ext cx="9144000" cy="6892462"/>
          </a:xfrm>
          <a:prstGeom prst="rect">
            <a:avLst/>
          </a:prstGeom>
        </p:spPr>
      </p:pic>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BRAIN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1" name="Subtitle 2"/>
          <p:cNvSpPr txBox="1">
            <a:spLocks/>
          </p:cNvSpPr>
          <p:nvPr/>
        </p:nvSpPr>
        <p:spPr>
          <a:xfrm flipH="1">
            <a:off x="11430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8"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4" name="Slide Number Placeholder 3"/>
          <p:cNvSpPr>
            <a:spLocks noGrp="1"/>
          </p:cNvSpPr>
          <p:nvPr>
            <p:ph type="sldNum" sz="quarter" idx="12"/>
          </p:nvPr>
        </p:nvSpPr>
        <p:spPr/>
        <p:txBody>
          <a:bodyPr/>
          <a:lstStyle/>
          <a:p>
            <a:fld id="{54164C0B-8E7D-3349-906C-A97C93723092}" type="slidenum">
              <a:rPr lang="en-US" smtClean="0"/>
              <a:pPr/>
              <a:t>4</a:t>
            </a:fld>
            <a:endParaRPr lang="en-US"/>
          </a:p>
        </p:txBody>
      </p:sp>
    </p:spTree>
    <p:extLst>
      <p:ext uri="{BB962C8B-B14F-4D97-AF65-F5344CB8AC3E}">
        <p14:creationId xmlns:p14="http://schemas.microsoft.com/office/powerpoint/2010/main" val="29852445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Virtual-Stock-Trading.jpg"/>
          <p:cNvPicPr>
            <a:picLocks noChangeAspect="1"/>
          </p:cNvPicPr>
          <p:nvPr/>
        </p:nvPicPr>
        <p:blipFill>
          <a:blip r:embed="rId3"/>
          <a:stretch>
            <a:fillRect/>
          </a:stretch>
        </p:blipFill>
        <p:spPr>
          <a:xfrm>
            <a:off x="0" y="-215900"/>
            <a:ext cx="9144000" cy="5930900"/>
          </a:xfrm>
          <a:prstGeom prst="rect">
            <a:avLst/>
          </a:prstGeom>
        </p:spPr>
      </p:pic>
      <p:sp>
        <p:nvSpPr>
          <p:cNvPr id="8" name="TextBox 7"/>
          <p:cNvSpPr txBox="1"/>
          <p:nvPr/>
        </p:nvSpPr>
        <p:spPr>
          <a:xfrm>
            <a:off x="0" y="1409700"/>
            <a:ext cx="3931920" cy="954107"/>
          </a:xfrm>
          <a:prstGeom prst="rect">
            <a:avLst/>
          </a:prstGeom>
          <a:solidFill>
            <a:schemeClr val="tx1">
              <a:alpha val="81000"/>
            </a:schemeClr>
          </a:solidFill>
        </p:spPr>
        <p:txBody>
          <a:bodyPr wrap="square" rtlCol="0">
            <a:spAutoFit/>
          </a:bodyPr>
          <a:lstStyle/>
          <a:p>
            <a:r>
              <a:rPr lang="en-US" sz="1600" dirty="0">
                <a:solidFill>
                  <a:srgbClr val="FFFFFF"/>
                </a:solidFill>
                <a:latin typeface="Helvetica" pitchFamily="36" charset="0"/>
                <a:ea typeface="Helvetica" pitchFamily="36" charset="0"/>
                <a:cs typeface="Helvetica" pitchFamily="36" charset="0"/>
              </a:rPr>
              <a:t>The world economy produced goods and services worth almost $55 trillion in 2005. </a:t>
            </a:r>
          </a:p>
          <a:p>
            <a:r>
              <a:rPr lang="en-US" sz="1200" i="1" dirty="0">
                <a:solidFill>
                  <a:srgbClr val="FFFFFF"/>
                </a:solidFill>
                <a:latin typeface="Helvetica" pitchFamily="36" charset="0"/>
                <a:ea typeface="Helvetica" pitchFamily="36" charset="0"/>
                <a:cs typeface="Helvetica" pitchFamily="36" charset="0"/>
              </a:rPr>
              <a:t>(</a:t>
            </a:r>
            <a:r>
              <a:rPr lang="en-US" sz="1200" i="1" dirty="0" err="1">
                <a:solidFill>
                  <a:srgbClr val="FFFFFF"/>
                </a:solidFill>
                <a:latin typeface="Helvetica" pitchFamily="36" charset="0"/>
                <a:ea typeface="Helvetica" pitchFamily="36" charset="0"/>
                <a:cs typeface="Helvetica" pitchFamily="36" charset="0"/>
              </a:rPr>
              <a:t>http://siteresources.worldbank.org/ICPINT/Resources/ICPreportprelim.pdf</a:t>
            </a:r>
            <a:r>
              <a:rPr lang="en-US" sz="1200" i="1" dirty="0">
                <a:solidFill>
                  <a:srgbClr val="FFFFFF"/>
                </a:solidFill>
                <a:latin typeface="Helvetica" pitchFamily="36" charset="0"/>
                <a:ea typeface="Helvetica" pitchFamily="36" charset="0"/>
                <a:cs typeface="Helvetica" pitchFamily="36" charset="0"/>
              </a:rPr>
              <a:t>)</a:t>
            </a:r>
            <a:endParaRPr lang="hu-HU" sz="1200" i="1" dirty="0">
              <a:solidFill>
                <a:srgbClr val="FFFFFF"/>
              </a:solidFill>
              <a:latin typeface="Helvetica" pitchFamily="36" charset="0"/>
              <a:ea typeface="Helvetica" pitchFamily="36" charset="0"/>
              <a:cs typeface="Helvetica" pitchFamily="36" charset="0"/>
            </a:endParaRPr>
          </a:p>
        </p:txBody>
      </p:sp>
      <p:sp>
        <p:nvSpPr>
          <p:cNvPr id="1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ECONOMY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3" name="Subtitle 2"/>
          <p:cNvSpPr txBox="1">
            <a:spLocks/>
          </p:cNvSpPr>
          <p:nvPr/>
        </p:nvSpPr>
        <p:spPr>
          <a:xfrm flipH="1">
            <a:off x="16306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5" name="Slide Number Placeholder 4"/>
          <p:cNvSpPr>
            <a:spLocks noGrp="1"/>
          </p:cNvSpPr>
          <p:nvPr>
            <p:ph type="sldNum" sz="quarter" idx="12"/>
          </p:nvPr>
        </p:nvSpPr>
        <p:spPr/>
        <p:txBody>
          <a:bodyPr/>
          <a:lstStyle/>
          <a:p>
            <a:fld id="{54164C0B-8E7D-3349-906C-A97C93723092}" type="slidenum">
              <a:rPr lang="en-US" smtClean="0"/>
              <a:pPr/>
              <a:t>5</a:t>
            </a:fld>
            <a:endParaRPr lang="en-US"/>
          </a:p>
        </p:txBody>
      </p:sp>
    </p:spTree>
    <p:extLst>
      <p:ext uri="{BB962C8B-B14F-4D97-AF65-F5344CB8AC3E}">
        <p14:creationId xmlns:p14="http://schemas.microsoft.com/office/powerpoint/2010/main" val="25587571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7_cell_b.png"/>
          <p:cNvPicPr>
            <a:picLocks noChangeAspect="1"/>
          </p:cNvPicPr>
          <p:nvPr/>
        </p:nvPicPr>
        <p:blipFill>
          <a:blip r:embed="rId4"/>
          <a:stretch>
            <a:fillRect/>
          </a:stretch>
        </p:blipFill>
        <p:spPr>
          <a:xfrm>
            <a:off x="3587750" y="457730"/>
            <a:ext cx="6165850" cy="5142970"/>
          </a:xfrm>
          <a:prstGeom prst="rect">
            <a:avLst/>
          </a:prstGeom>
        </p:spPr>
      </p:pic>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THE HUMAN CELL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0" name="Subtitle 2"/>
          <p:cNvSpPr txBox="1">
            <a:spLocks/>
          </p:cNvSpPr>
          <p:nvPr/>
        </p:nvSpPr>
        <p:spPr>
          <a:xfrm flipH="1">
            <a:off x="26212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3" name="Subtitle 2"/>
          <p:cNvSpPr txBox="1">
            <a:spLocks/>
          </p:cNvSpPr>
          <p:nvPr/>
        </p:nvSpPr>
        <p:spPr>
          <a:xfrm>
            <a:off x="228600" y="1676400"/>
            <a:ext cx="4267200" cy="4229100"/>
          </a:xfrm>
          <a:prstGeom prst="rect">
            <a:avLst/>
          </a:prstGeom>
        </p:spPr>
        <p:txBody>
          <a:bodyPr vert="horz" lIns="91440" tIns="45720" rIns="91440" bIns="45720" rtlCol="0">
            <a:normAutofit/>
          </a:bodyPr>
          <a:lstStyle/>
          <a:p>
            <a:pPr lvl="0">
              <a:spcBef>
                <a:spcPct val="20000"/>
              </a:spcBef>
            </a:pPr>
            <a:r>
              <a:rPr lang="en-US" sz="1600" dirty="0">
                <a:latin typeface="Helvetica" pitchFamily="36" charset="0"/>
                <a:ea typeface="Helvetica" pitchFamily="36" charset="0"/>
                <a:cs typeface="Helvetica" pitchFamily="36" charset="0"/>
              </a:rPr>
              <a:t>How Many Genes are in </a:t>
            </a:r>
          </a:p>
          <a:p>
            <a:pPr lvl="0">
              <a:spcBef>
                <a:spcPct val="20000"/>
              </a:spcBef>
            </a:pPr>
            <a:r>
              <a:rPr lang="en-US" sz="1600" dirty="0">
                <a:latin typeface="Helvetica" pitchFamily="36" charset="0"/>
                <a:ea typeface="Helvetica" pitchFamily="36" charset="0"/>
                <a:cs typeface="Helvetica" pitchFamily="36" charset="0"/>
              </a:rPr>
              <a:t>the Human Genome?</a:t>
            </a:r>
          </a:p>
          <a:p>
            <a:pPr lvl="0">
              <a:spcBef>
                <a:spcPct val="20000"/>
              </a:spcBef>
            </a:pPr>
            <a:endParaRPr lang="en-US" sz="160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r>
              <a:rPr lang="en-US" sz="1200" i="1" dirty="0" err="1">
                <a:latin typeface="Helvetica" pitchFamily="36" charset="0"/>
                <a:ea typeface="Helvetica" pitchFamily="36" charset="0"/>
                <a:cs typeface="Helvetica" pitchFamily="36" charset="0"/>
              </a:rPr>
              <a:t>http://www.ornl.gov/sci/techresources/Human_Genome/faq/genenumber.shtml</a:t>
            </a:r>
            <a:endParaRPr lang="en-US" sz="1200" i="1" dirty="0">
              <a:latin typeface="Helvetica" pitchFamily="36" charset="0"/>
              <a:ea typeface="Helvetica" pitchFamily="36" charset="0"/>
              <a:cs typeface="Helvetica" pitchFamily="36" charset="0"/>
            </a:endParaRP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p:txBody>
      </p:sp>
      <p:sp>
        <p:nvSpPr>
          <p:cNvPr id="8" name="Rectangle 7"/>
          <p:cNvSpPr/>
          <p:nvPr/>
        </p:nvSpPr>
        <p:spPr>
          <a:xfrm>
            <a:off x="228600" y="2672834"/>
            <a:ext cx="1126029" cy="461665"/>
          </a:xfrm>
          <a:prstGeom prst="rect">
            <a:avLst/>
          </a:prstGeom>
        </p:spPr>
        <p:txBody>
          <a:bodyPr wrap="none">
            <a:spAutoFit/>
          </a:bodyPr>
          <a:lstStyle/>
          <a:p>
            <a:pPr lvl="0">
              <a:spcBef>
                <a:spcPct val="20000"/>
              </a:spcBef>
            </a:pPr>
            <a:r>
              <a:rPr lang="en-US" sz="2400" b="1" dirty="0">
                <a:latin typeface="Helvetica" pitchFamily="36" charset="0"/>
                <a:ea typeface="Helvetica" pitchFamily="36" charset="0"/>
                <a:cs typeface="Helvetica" pitchFamily="36" charset="0"/>
              </a:rPr>
              <a:t>23,299</a:t>
            </a:r>
          </a:p>
        </p:txBody>
      </p:sp>
      <p:sp>
        <p:nvSpPr>
          <p:cNvPr id="11"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6</a:t>
            </a:fld>
            <a:endParaRPr lang="en-US"/>
          </a:p>
        </p:txBody>
      </p:sp>
    </p:spTree>
    <p:custDataLst>
      <p:tags r:id="rId1"/>
    </p:custDataLst>
    <p:extLst>
      <p:ext uri="{BB962C8B-B14F-4D97-AF65-F5344CB8AC3E}">
        <p14:creationId xmlns:p14="http://schemas.microsoft.com/office/powerpoint/2010/main" val="4266555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THE ROLE OF NETWORKS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Subtitle 2"/>
          <p:cNvSpPr txBox="1">
            <a:spLocks/>
          </p:cNvSpPr>
          <p:nvPr/>
        </p:nvSpPr>
        <p:spPr>
          <a:xfrm>
            <a:off x="533400" y="1790700"/>
            <a:ext cx="7543800" cy="4495800"/>
          </a:xfrm>
          <a:prstGeom prst="rect">
            <a:avLst/>
          </a:prstGeom>
        </p:spPr>
        <p:txBody>
          <a:bodyPr vert="horz" lIns="91440" tIns="45720" rIns="91440" bIns="45720" rtlCol="0">
            <a:noAutofit/>
          </a:bodyPr>
          <a:lstStyle/>
          <a:p>
            <a:pPr lvl="0">
              <a:spcBef>
                <a:spcPct val="20000"/>
              </a:spcBef>
            </a:pPr>
            <a:r>
              <a:rPr lang="en-US" sz="4500" dirty="0">
                <a:latin typeface="Helvetica" pitchFamily="36" charset="0"/>
                <a:ea typeface="Helvetica" pitchFamily="36" charset="0"/>
                <a:cs typeface="Helvetica" pitchFamily="36" charset="0"/>
              </a:rPr>
              <a:t>Behind each complex system there is a </a:t>
            </a:r>
            <a:r>
              <a:rPr lang="en-US" sz="4500" b="1" dirty="0">
                <a:latin typeface="Helvetica" pitchFamily="36" charset="0"/>
                <a:ea typeface="Helvetica" pitchFamily="36" charset="0"/>
                <a:cs typeface="Helvetica" pitchFamily="36" charset="0"/>
              </a:rPr>
              <a:t>network</a:t>
            </a:r>
            <a:r>
              <a:rPr lang="en-US" sz="4500" dirty="0">
                <a:latin typeface="Helvetica" pitchFamily="36" charset="0"/>
                <a:ea typeface="Helvetica" pitchFamily="36" charset="0"/>
                <a:cs typeface="Helvetica" pitchFamily="36" charset="0"/>
              </a:rPr>
              <a:t>, that defines the interactions between the components. </a:t>
            </a:r>
          </a:p>
        </p:txBody>
      </p:sp>
      <p:sp>
        <p:nvSpPr>
          <p:cNvPr id="6"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7</a:t>
            </a:fld>
            <a:endParaRPr lang="en-US"/>
          </a:p>
        </p:txBody>
      </p:sp>
    </p:spTree>
    <p:extLst>
      <p:ext uri="{BB962C8B-B14F-4D97-AF65-F5344CB8AC3E}">
        <p14:creationId xmlns:p14="http://schemas.microsoft.com/office/powerpoint/2010/main" val="3380948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14_facebook.jpg"/>
          <p:cNvPicPr>
            <a:picLocks noChangeAspect="1"/>
          </p:cNvPicPr>
          <p:nvPr/>
        </p:nvPicPr>
        <p:blipFill>
          <a:blip r:embed="rId3"/>
          <a:stretch>
            <a:fillRect/>
          </a:stretch>
        </p:blipFill>
        <p:spPr>
          <a:xfrm>
            <a:off x="0" y="0"/>
            <a:ext cx="9144000" cy="5715000"/>
          </a:xfrm>
          <a:prstGeom prst="rect">
            <a:avLst/>
          </a:prstGeom>
        </p:spPr>
      </p:pic>
      <p:sp>
        <p:nvSpPr>
          <p:cNvPr id="8" name="TextBox 7"/>
          <p:cNvSpPr txBox="1"/>
          <p:nvPr/>
        </p:nvSpPr>
        <p:spPr>
          <a:xfrm>
            <a:off x="152400" y="5184456"/>
            <a:ext cx="5498823" cy="215444"/>
          </a:xfrm>
          <a:prstGeom prst="rect">
            <a:avLst/>
          </a:prstGeom>
          <a:noFill/>
        </p:spPr>
        <p:txBody>
          <a:bodyPr wrap="none" rtlCol="0">
            <a:spAutoFit/>
          </a:bodyPr>
          <a:lstStyle/>
          <a:p>
            <a:r>
              <a:rPr lang="en-US" sz="800" i="1" dirty="0">
                <a:solidFill>
                  <a:srgbClr val="FFFFFF"/>
                </a:solidFill>
                <a:latin typeface="Helvetica"/>
                <a:cs typeface="Helvetica"/>
              </a:rPr>
              <a:t>Keith Shepherd's "Sunday Best”. http://baseballart.com/2010/07/shades-of-greatness-a-story-that-needed-to-be-told/</a:t>
            </a:r>
            <a:endParaRPr lang="hu-HU" sz="800" i="1" dirty="0">
              <a:solidFill>
                <a:srgbClr val="FFFFFF"/>
              </a:solidFill>
              <a:latin typeface="Helvetica"/>
              <a:cs typeface="Helvetica"/>
            </a:endParaRPr>
          </a:p>
        </p:txBody>
      </p:sp>
      <p:sp>
        <p:nvSpPr>
          <p:cNvPr id="9" name="TextBox 8"/>
          <p:cNvSpPr txBox="1"/>
          <p:nvPr/>
        </p:nvSpPr>
        <p:spPr>
          <a:xfrm>
            <a:off x="2019300" y="4076700"/>
            <a:ext cx="5105400" cy="338554"/>
          </a:xfrm>
          <a:prstGeom prst="rect">
            <a:avLst/>
          </a:prstGeom>
          <a:noFill/>
        </p:spPr>
        <p:txBody>
          <a:bodyPr wrap="square" rtlCol="0">
            <a:spAutoFit/>
          </a:bodyPr>
          <a:lstStyle/>
          <a:p>
            <a:r>
              <a:rPr lang="en-US" sz="1600" dirty="0">
                <a:solidFill>
                  <a:schemeClr val="bg1"/>
                </a:solidFill>
                <a:latin typeface="Helvetica" pitchFamily="36" charset="0"/>
                <a:ea typeface="Helvetica" pitchFamily="36" charset="0"/>
                <a:cs typeface="Helvetica" pitchFamily="36" charset="0"/>
              </a:rPr>
              <a:t>The “Social Graph” behind </a:t>
            </a:r>
            <a:r>
              <a:rPr lang="en-US" sz="1600" dirty="0" err="1">
                <a:solidFill>
                  <a:schemeClr val="bg1"/>
                </a:solidFill>
                <a:latin typeface="Helvetica" pitchFamily="36" charset="0"/>
                <a:ea typeface="Helvetica" pitchFamily="36" charset="0"/>
                <a:cs typeface="Helvetica" pitchFamily="36" charset="0"/>
              </a:rPr>
              <a:t>Facebook</a:t>
            </a:r>
            <a:endParaRPr lang="hu-HU" sz="1200" i="1" dirty="0" err="1">
              <a:solidFill>
                <a:srgbClr val="FFFFFF"/>
              </a:solidFill>
              <a:latin typeface="Helvetica" pitchFamily="36" charset="0"/>
              <a:ea typeface="Helvetica" pitchFamily="36" charset="0"/>
              <a:cs typeface="Helvetica" pitchFamily="36" charset="0"/>
            </a:endParaRPr>
          </a:p>
        </p:txBody>
      </p:sp>
      <p:sp>
        <p:nvSpPr>
          <p:cNvPr id="11"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SOCIETY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3" name="Subtitle 2"/>
          <p:cNvSpPr txBox="1">
            <a:spLocks/>
          </p:cNvSpPr>
          <p:nvPr/>
        </p:nvSpPr>
        <p:spPr>
          <a:xfrm flipH="1">
            <a:off x="14478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0"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8</a:t>
            </a:fld>
            <a:endParaRPr lang="en-US"/>
          </a:p>
        </p:txBody>
      </p:sp>
    </p:spTree>
    <p:extLst>
      <p:ext uri="{BB962C8B-B14F-4D97-AF65-F5344CB8AC3E}">
        <p14:creationId xmlns:p14="http://schemas.microsoft.com/office/powerpoint/2010/main" val="1908784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Box 2"/>
          <p:cNvSpPr txBox="1">
            <a:spLocks noChangeArrowheads="1"/>
          </p:cNvSpPr>
          <p:nvPr/>
        </p:nvSpPr>
        <p:spPr bwMode="auto">
          <a:xfrm>
            <a:off x="457200" y="0"/>
            <a:ext cx="8229600" cy="461665"/>
          </a:xfrm>
          <a:prstGeom prst="rect">
            <a:avLst/>
          </a:prstGeom>
          <a:noFill/>
          <a:ln w="9525">
            <a:noFill/>
            <a:miter lim="800000"/>
            <a:headEnd/>
            <a:tailEnd/>
          </a:ln>
        </p:spPr>
        <p:txBody>
          <a:bodyPr>
            <a:prstTxWarp prst="textNoShape">
              <a:avLst/>
            </a:prstTxWarp>
            <a:spAutoFit/>
          </a:bodyPr>
          <a:lstStyle/>
          <a:p>
            <a:pPr algn="l"/>
            <a:endParaRPr lang="hu-HU" sz="2400" b="0">
              <a:solidFill>
                <a:srgbClr val="FFFFFF"/>
              </a:solidFill>
              <a:ea typeface="Arial" charset="0"/>
              <a:cs typeface="Arial" charset="0"/>
            </a:endParaRPr>
          </a:p>
        </p:txBody>
      </p:sp>
      <p:pic>
        <p:nvPicPr>
          <p:cNvPr id="479235" name="Picture 3" descr="orgnet-email"/>
          <p:cNvPicPr>
            <a:picLocks noChangeAspect="1" noChangeArrowheads="1"/>
          </p:cNvPicPr>
          <p:nvPr/>
        </p:nvPicPr>
        <p:blipFill>
          <a:blip r:embed="rId2"/>
          <a:srcRect/>
          <a:stretch>
            <a:fillRect/>
          </a:stretch>
        </p:blipFill>
        <p:spPr bwMode="auto">
          <a:xfrm>
            <a:off x="1742209" y="771320"/>
            <a:ext cx="5659581" cy="3914980"/>
          </a:xfrm>
          <a:prstGeom prst="rect">
            <a:avLst/>
          </a:prstGeom>
          <a:noFill/>
          <a:ln w="9525">
            <a:noFill/>
            <a:miter lim="800000"/>
            <a:headEnd/>
            <a:tailEnd/>
          </a:ln>
        </p:spPr>
      </p:pic>
      <p:sp>
        <p:nvSpPr>
          <p:cNvPr id="479236" name="Text Box 4"/>
          <p:cNvSpPr txBox="1">
            <a:spLocks noChangeArrowheads="1"/>
          </p:cNvSpPr>
          <p:nvPr/>
        </p:nvSpPr>
        <p:spPr bwMode="auto">
          <a:xfrm>
            <a:off x="1295400" y="4416504"/>
            <a:ext cx="1752600" cy="1077218"/>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latin typeface="Helvetica"/>
                <a:ea typeface="Arial" charset="0"/>
                <a:cs typeface="Helvetica"/>
              </a:rPr>
              <a:t>: </a:t>
            </a:r>
            <a:r>
              <a:rPr lang="en-US" sz="1400" dirty="0">
                <a:solidFill>
                  <a:srgbClr val="000000"/>
                </a:solidFill>
                <a:latin typeface="Helvetica"/>
                <a:ea typeface="Arial" charset="0"/>
                <a:cs typeface="Helvetica"/>
              </a:rPr>
              <a:t>departments</a:t>
            </a:r>
          </a:p>
          <a:p>
            <a:endParaRPr lang="en-US" sz="800" dirty="0">
              <a:solidFill>
                <a:srgbClr val="000000"/>
              </a:solidFill>
              <a:latin typeface="Helvetica"/>
              <a:ea typeface="Arial" charset="0"/>
              <a:cs typeface="Helvetica"/>
            </a:endParaRPr>
          </a:p>
          <a:p>
            <a:r>
              <a:rPr lang="en-US" sz="1600" dirty="0">
                <a:solidFill>
                  <a:srgbClr val="000000"/>
                </a:solidFill>
                <a:latin typeface="Helvetica"/>
                <a:ea typeface="Arial" charset="0"/>
                <a:cs typeface="Helvetica"/>
              </a:rPr>
              <a:t>: </a:t>
            </a:r>
            <a:r>
              <a:rPr lang="en-US" sz="1400" dirty="0">
                <a:solidFill>
                  <a:srgbClr val="000000"/>
                </a:solidFill>
                <a:latin typeface="Helvetica"/>
                <a:ea typeface="Arial" charset="0"/>
                <a:cs typeface="Helvetica"/>
              </a:rPr>
              <a:t>consultants</a:t>
            </a:r>
          </a:p>
          <a:p>
            <a:endParaRPr lang="en-US" sz="800" dirty="0">
              <a:solidFill>
                <a:srgbClr val="000000"/>
              </a:solidFill>
              <a:latin typeface="Helvetica"/>
              <a:ea typeface="Arial" charset="0"/>
              <a:cs typeface="Helvetica"/>
            </a:endParaRPr>
          </a:p>
          <a:p>
            <a:r>
              <a:rPr lang="en-US" sz="1600" dirty="0">
                <a:solidFill>
                  <a:srgbClr val="000000"/>
                </a:solidFill>
                <a:latin typeface="Helvetica"/>
                <a:ea typeface="Arial" charset="0"/>
                <a:cs typeface="Helvetica"/>
              </a:rPr>
              <a:t>: </a:t>
            </a:r>
            <a:r>
              <a:rPr lang="en-US" sz="1400" dirty="0">
                <a:solidFill>
                  <a:srgbClr val="000000"/>
                </a:solidFill>
                <a:latin typeface="Helvetica"/>
                <a:ea typeface="Arial" charset="0"/>
                <a:cs typeface="Helvetica"/>
              </a:rPr>
              <a:t>external experts</a:t>
            </a:r>
          </a:p>
        </p:txBody>
      </p:sp>
      <p:sp>
        <p:nvSpPr>
          <p:cNvPr id="479238" name="Text Box 6"/>
          <p:cNvSpPr txBox="1">
            <a:spLocks noChangeArrowheads="1"/>
          </p:cNvSpPr>
          <p:nvPr/>
        </p:nvSpPr>
        <p:spPr bwMode="auto">
          <a:xfrm>
            <a:off x="6019800" y="4416504"/>
            <a:ext cx="964827" cy="215444"/>
          </a:xfrm>
          <a:prstGeom prst="rect">
            <a:avLst/>
          </a:prstGeom>
          <a:noFill/>
          <a:ln w="9525">
            <a:noFill/>
            <a:miter lim="800000"/>
            <a:headEnd/>
            <a:tailEnd/>
          </a:ln>
        </p:spPr>
        <p:txBody>
          <a:bodyPr wrap="none">
            <a:prstTxWarp prst="textNoShape">
              <a:avLst/>
            </a:prstTxWarp>
            <a:spAutoFit/>
          </a:bodyPr>
          <a:lstStyle/>
          <a:p>
            <a:r>
              <a:rPr lang="en-US" sz="800" i="1" dirty="0" err="1">
                <a:latin typeface="Helvetica"/>
                <a:ea typeface="Arial" charset="0"/>
                <a:cs typeface="Helvetica"/>
              </a:rPr>
              <a:t>www.orgnet.com</a:t>
            </a:r>
            <a:endParaRPr lang="en-US" sz="800" i="1" dirty="0">
              <a:latin typeface="Helvetica"/>
              <a:ea typeface="Arial" charset="0"/>
              <a:cs typeface="Helvetica"/>
            </a:endParaRPr>
          </a:p>
        </p:txBody>
      </p:sp>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STRUCTURE OF AN ORGANIZATION</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9" name="Rectangle 8"/>
          <p:cNvSpPr/>
          <p:nvPr/>
        </p:nvSpPr>
        <p:spPr>
          <a:xfrm>
            <a:off x="381000" y="4526697"/>
            <a:ext cx="228600" cy="1524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23900" y="4526697"/>
            <a:ext cx="228600" cy="1524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066800" y="4526697"/>
            <a:ext cx="228600" cy="1524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66800" y="4879896"/>
            <a:ext cx="228600" cy="152400"/>
          </a:xfrm>
          <a:prstGeom prst="rect">
            <a:avLst/>
          </a:prstGeom>
          <a:solidFill>
            <a:srgbClr val="DC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066800" y="5247500"/>
            <a:ext cx="228600" cy="1524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9</a:t>
            </a:fld>
            <a:endParaRPr lang="en-US"/>
          </a:p>
        </p:txBody>
      </p:sp>
    </p:spTree>
    <p:extLst>
      <p:ext uri="{BB962C8B-B14F-4D97-AF65-F5344CB8AC3E}">
        <p14:creationId xmlns:p14="http://schemas.microsoft.com/office/powerpoint/2010/main" val="41204049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2"/>
</p:tagLst>
</file>

<file path=ppt/tags/tag2.xml><?xml version="1.0" encoding="utf-8"?>
<p:tagLst xmlns:a="http://schemas.openxmlformats.org/drawingml/2006/main" xmlns:r="http://schemas.openxmlformats.org/officeDocument/2006/relationships" xmlns:p="http://schemas.openxmlformats.org/presentationml/2006/main">
  <p:tag name="TIMING" val="|89.9"/>
</p:tagLst>
</file>

<file path=ppt/tags/tag3.xml><?xml version="1.0" encoding="utf-8"?>
<p:tagLst xmlns:a="http://schemas.openxmlformats.org/drawingml/2006/main" xmlns:r="http://schemas.openxmlformats.org/officeDocument/2006/relationships" xmlns:p="http://schemas.openxmlformats.org/presentationml/2006/main">
  <p:tag name="TIMING" val="|22.3|37.6"/>
</p:tagLst>
</file>

<file path=ppt/tags/tag4.xml><?xml version="1.0" encoding="utf-8"?>
<p:tagLst xmlns:a="http://schemas.openxmlformats.org/drawingml/2006/main" xmlns:r="http://schemas.openxmlformats.org/officeDocument/2006/relationships" xmlns:p="http://schemas.openxmlformats.org/presentationml/2006/main">
  <p:tag name="TIMING" val="|2.2|93.1|124.1|157.5|60.4"/>
</p:tagLst>
</file>

<file path=ppt/tags/tag5.xml><?xml version="1.0" encoding="utf-8"?>
<p:tagLst xmlns:a="http://schemas.openxmlformats.org/drawingml/2006/main" xmlns:r="http://schemas.openxmlformats.org/officeDocument/2006/relationships" xmlns:p="http://schemas.openxmlformats.org/presentationml/2006/main">
  <p:tag name="TIMING" val="|13.3|4.7|5.8|3.9|5.3|6.9|8.2"/>
</p:tagLst>
</file>

<file path=ppt/tags/tag6.xml><?xml version="1.0" encoding="utf-8"?>
<p:tagLst xmlns:a="http://schemas.openxmlformats.org/drawingml/2006/main" xmlns:r="http://schemas.openxmlformats.org/officeDocument/2006/relationships" xmlns:p="http://schemas.openxmlformats.org/presentationml/2006/main">
  <p:tag name="TIMING" val="|34.8|23|1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16742</TotalTime>
  <Words>4444</Words>
  <Application>Microsoft Office PowerPoint</Application>
  <PresentationFormat>On-screen Show (16:10)</PresentationFormat>
  <Paragraphs>375</Paragraphs>
  <Slides>34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Helvetica</vt:lpstr>
      <vt:lpstr>Times New Roman</vt:lpstr>
      <vt:lpstr>Trajan Pro</vt:lpstr>
      <vt:lpstr>Office Theme</vt:lpstr>
      <vt:lpstr>PowerPoint Presentation</vt:lpstr>
      <vt:lpstr>PowerPoint Presentation</vt:lpstr>
      <vt:lpstr>PowerPoint Presentation</vt:lpstr>
      <vt:lpstr>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Science</dc:title>
  <dc:creator>Albert-László Barabási</dc:creator>
  <cp:lastModifiedBy>Szymanski, Bolek</cp:lastModifiedBy>
  <cp:revision>604</cp:revision>
  <dcterms:created xsi:type="dcterms:W3CDTF">2013-06-02T20:44:12Z</dcterms:created>
  <dcterms:modified xsi:type="dcterms:W3CDTF">2022-08-28T17:55:34Z</dcterms:modified>
</cp:coreProperties>
</file>